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8" r:id="rId3"/>
    <p:sldId id="267" r:id="rId4"/>
    <p:sldId id="268" r:id="rId5"/>
    <p:sldId id="269" r:id="rId6"/>
    <p:sldId id="270" r:id="rId7"/>
    <p:sldId id="271" r:id="rId8"/>
    <p:sldId id="272" r:id="rId9"/>
    <p:sldId id="273" r:id="rId10"/>
    <p:sldId id="260" r:id="rId11"/>
    <p:sldId id="263" r:id="rId12"/>
    <p:sldId id="264" r:id="rId13"/>
    <p:sldId id="265" r:id="rId14"/>
    <p:sldId id="261"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48" autoAdjust="0"/>
    <p:restoredTop sz="83548" autoAdjust="0"/>
  </p:normalViewPr>
  <p:slideViewPr>
    <p:cSldViewPr snapToGrid="0">
      <p:cViewPr>
        <p:scale>
          <a:sx n="100" d="100"/>
          <a:sy n="100" d="100"/>
        </p:scale>
        <p:origin x="1488"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028D3A-84BF-414E-A30D-3F2DE4B47DB0}" type="datetimeFigureOut">
              <a:rPr lang="en-US" smtClean="0"/>
              <a:t>10/14/23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42601-CD06-4C73-BECE-FCA9BB3D4A1F}" type="slidenum">
              <a:rPr lang="en-US" smtClean="0"/>
              <a:t>‹#›</a:t>
            </a:fld>
            <a:endParaRPr lang="en-US"/>
          </a:p>
        </p:txBody>
      </p:sp>
    </p:spTree>
    <p:extLst>
      <p:ext uri="{BB962C8B-B14F-4D97-AF65-F5344CB8AC3E}">
        <p14:creationId xmlns:p14="http://schemas.microsoft.com/office/powerpoint/2010/main" val="2600027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arxiv.org/abs/2304.14402" TargetMode="External"/><Relationship Id="rId3" Type="http://schemas.openxmlformats.org/officeDocument/2006/relationships/hyperlink" Target="https://openai.com/api/" TargetMode="External"/><Relationship Id="rId7" Type="http://schemas.openxmlformats.org/officeDocument/2006/relationships/hyperlink" Target="https://github.com/tatsu-lab/stanford_alpaca"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github.com/google-research/FLAN" TargetMode="External"/><Relationship Id="rId5" Type="http://schemas.openxmlformats.org/officeDocument/2006/relationships/hyperlink" Target="https://huggingface.co/datasets/bigscience/P3" TargetMode="External"/><Relationship Id="rId4" Type="http://schemas.openxmlformats.org/officeDocument/2006/relationships/hyperlink" Target="https://github.com/yizhongw/self-instruct" TargetMode="External"/><Relationship Id="rId9" Type="http://schemas.openxmlformats.org/officeDocument/2006/relationships/hyperlink" Target="https://github.com/mbzuai-nlp/laMini-LM#models"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arxiv.org/abs/2304.14402" TargetMode="External"/><Relationship Id="rId3" Type="http://schemas.openxmlformats.org/officeDocument/2006/relationships/hyperlink" Target="https://openai.com/api/" TargetMode="External"/><Relationship Id="rId7" Type="http://schemas.openxmlformats.org/officeDocument/2006/relationships/hyperlink" Target="https://github.com/tatsu-lab/stanford_alpaca"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github.com/google-research/FLAN" TargetMode="External"/><Relationship Id="rId5" Type="http://schemas.openxmlformats.org/officeDocument/2006/relationships/hyperlink" Target="https://huggingface.co/datasets/bigscience/P3" TargetMode="External"/><Relationship Id="rId4" Type="http://schemas.openxmlformats.org/officeDocument/2006/relationships/hyperlink" Target="https://github.com/yizhongw/self-instruct" TargetMode="External"/><Relationship Id="rId9" Type="http://schemas.openxmlformats.org/officeDocument/2006/relationships/hyperlink" Target="https://github.com/mbzuai-nlp/laMini-LM#model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f72240633_8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f72240633_8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None/>
            </a:pPr>
            <a:r>
              <a:rPr lang="vi-VN" b="0" i="0" dirty="0">
                <a:solidFill>
                  <a:srgbClr val="1B1B1B"/>
                </a:solidFill>
                <a:effectLst/>
                <a:latin typeface="Open Sans" panose="020B0606030504020204" pitchFamily="34" charset="0"/>
              </a:rPr>
              <a:t>Những dấu mốc đầu tiên đưa LLM đến mọi người, mọi nhà, mở ra kỉ nguyên của </a:t>
            </a:r>
            <a:r>
              <a:rPr lang="vi-VN" b="1" i="0" dirty="0">
                <a:solidFill>
                  <a:srgbClr val="1B1B1B"/>
                </a:solidFill>
                <a:effectLst/>
                <a:latin typeface="Open Sans" panose="020B0606030504020204" pitchFamily="34" charset="0"/>
              </a:rPr>
              <a:t>Open LLM</a:t>
            </a:r>
            <a:endParaRPr lang="en-US" b="1" i="0" dirty="0">
              <a:solidFill>
                <a:srgbClr val="1B1B1B"/>
              </a:solidFill>
              <a:effectLst/>
              <a:latin typeface="Open Sans" panose="020B0606030504020204" pitchFamily="34" charset="0"/>
            </a:endParaRPr>
          </a:p>
          <a:p>
            <a:pPr algn="l">
              <a:buFont typeface="Arial" panose="020B0604020202020204" pitchFamily="34" charset="0"/>
              <a:buChar char="•"/>
            </a:pPr>
            <a:r>
              <a:rPr lang="vi-VN" b="1" i="0" dirty="0">
                <a:solidFill>
                  <a:srgbClr val="1B1B1B"/>
                </a:solidFill>
                <a:effectLst/>
                <a:latin typeface="Open Sans" panose="020B0606030504020204" pitchFamily="34" charset="0"/>
              </a:rPr>
              <a:t>24/02/2023</a:t>
            </a:r>
            <a:r>
              <a:rPr lang="vi-VN" b="0" i="0" dirty="0">
                <a:solidFill>
                  <a:srgbClr val="1B1B1B"/>
                </a:solidFill>
                <a:effectLst/>
                <a:latin typeface="Open Sans" panose="020B0606030504020204" pitchFamily="34" charset="0"/>
              </a:rPr>
              <a:t>: Meta khởi chạy </a:t>
            </a:r>
            <a:r>
              <a:rPr lang="vi-VN" b="1" i="0" dirty="0">
                <a:solidFill>
                  <a:srgbClr val="1B1B1B"/>
                </a:solidFill>
                <a:effectLst/>
                <a:latin typeface="Open Sans" panose="020B0606030504020204" pitchFamily="34" charset="0"/>
              </a:rPr>
              <a:t>LLaMA</a:t>
            </a:r>
            <a:r>
              <a:rPr lang="vi-VN" b="0" i="0" dirty="0">
                <a:solidFill>
                  <a:srgbClr val="1B1B1B"/>
                </a:solidFill>
                <a:effectLst/>
                <a:latin typeface="Open Sans" panose="020B0606030504020204" pitchFamily="34" charset="0"/>
              </a:rPr>
              <a:t> (Large Language Model Meta AI), </a:t>
            </a:r>
            <a:r>
              <a:rPr lang="vi-VN" b="1" i="0" dirty="0">
                <a:solidFill>
                  <a:srgbClr val="1B1B1B"/>
                </a:solidFill>
                <a:effectLst/>
                <a:latin typeface="Open Sans" panose="020B0606030504020204" pitchFamily="34" charset="0"/>
              </a:rPr>
              <a:t>public source code nhưng không public weight</a:t>
            </a:r>
            <a:r>
              <a:rPr lang="vi-VN" b="0" i="0" dirty="0">
                <a:solidFill>
                  <a:srgbClr val="1B1B1B"/>
                </a:solidFill>
                <a:effectLst/>
                <a:latin typeface="Open Sans" panose="020B0606030504020204" pitchFamily="34" charset="0"/>
              </a:rPr>
              <a:t>. Ở thời điểm này, LLaMA chỉ đơn thuần là một mô hình ngôn ngữ, chưa thông qua instruction tuning hay conversation tuning (Để có khả năng giao tiếp như ChatGPT)</a:t>
            </a:r>
          </a:p>
          <a:p>
            <a:pPr algn="l">
              <a:buFont typeface="Arial" panose="020B0604020202020204" pitchFamily="34" charset="0"/>
              <a:buChar char="•"/>
            </a:pPr>
            <a:r>
              <a:rPr lang="vi-VN" b="1" i="0" dirty="0">
                <a:solidFill>
                  <a:srgbClr val="1B1B1B"/>
                </a:solidFill>
                <a:effectLst/>
                <a:latin typeface="Open Sans" panose="020B0606030504020204" pitchFamily="34" charset="0"/>
              </a:rPr>
              <a:t>03/03/2023</a:t>
            </a:r>
            <a:r>
              <a:rPr lang="vi-VN" b="0" i="0" dirty="0">
                <a:solidFill>
                  <a:srgbClr val="1B1B1B"/>
                </a:solidFill>
                <a:effectLst/>
                <a:latin typeface="Open Sans" panose="020B0606030504020204" pitchFamily="34" charset="0"/>
              </a:rPr>
              <a:t>: Chỉ trong 1 tuần sau đó, </a:t>
            </a:r>
            <a:r>
              <a:rPr lang="vi-VN" b="1" i="0" dirty="0">
                <a:solidFill>
                  <a:srgbClr val="1B1B1B"/>
                </a:solidFill>
                <a:effectLst/>
                <a:latin typeface="Open Sans" panose="020B0606030504020204" pitchFamily="34" charset="0"/>
              </a:rPr>
              <a:t>LLaMA bị leak và toàn bộ thông tin bị public</a:t>
            </a:r>
            <a:r>
              <a:rPr lang="vi-VN" b="0" i="0" dirty="0">
                <a:solidFill>
                  <a:srgbClr val="1B1B1B"/>
                </a:solidFill>
                <a:effectLst/>
                <a:latin typeface="Open Sans" panose="020B0606030504020204" pitchFamily="34" charset="0"/>
              </a:rPr>
              <a:t>. Mặc dù đã có những licenses ngăn việc sử dụng LLaMA cho mục đích thương mại, nhưng giờ đây, bất cứ ai đều có thể hiểu và thí nghiệm với LLM</a:t>
            </a:r>
          </a:p>
          <a:p>
            <a:pPr algn="l">
              <a:buFont typeface="Arial" panose="020B0604020202020204" pitchFamily="34" charset="0"/>
              <a:buChar char="•"/>
            </a:pPr>
            <a:r>
              <a:rPr lang="vi-VN" b="1" i="0" dirty="0">
                <a:solidFill>
                  <a:srgbClr val="1B1B1B"/>
                </a:solidFill>
                <a:effectLst/>
                <a:latin typeface="Open Sans" panose="020B0606030504020204" pitchFamily="34" charset="0"/>
              </a:rPr>
              <a:t>12/03/2023</a:t>
            </a:r>
            <a:r>
              <a:rPr lang="vi-VN" b="0" i="0" dirty="0">
                <a:solidFill>
                  <a:srgbClr val="1B1B1B"/>
                </a:solidFill>
                <a:effectLst/>
                <a:latin typeface="Open Sans" panose="020B0606030504020204" pitchFamily="34" charset="0"/>
              </a:rPr>
              <a:t>: Hơn một tuần sau đó, Artem Andreenko đưa được </a:t>
            </a:r>
            <a:r>
              <a:rPr lang="vi-VN" b="1" i="0" dirty="0">
                <a:solidFill>
                  <a:srgbClr val="1B1B1B"/>
                </a:solidFill>
                <a:effectLst/>
                <a:latin typeface="Open Sans" panose="020B0606030504020204" pitchFamily="34" charset="0"/>
              </a:rPr>
              <a:t>LLM xuống hoạt động với Raspberry Pi</a:t>
            </a:r>
            <a:r>
              <a:rPr lang="vi-VN" b="0" i="0" dirty="0">
                <a:solidFill>
                  <a:srgbClr val="1B1B1B"/>
                </a:solidFill>
                <a:effectLst/>
                <a:latin typeface="Open Sans" panose="020B0606030504020204" pitchFamily="34" charset="0"/>
              </a:rPr>
              <a:t>. Tại thời điểm này, mô hình chạy quá chậm để có thể thực hiện được do kích thước mô hình vẫn quá lớn.</a:t>
            </a:r>
          </a:p>
          <a:p>
            <a:pPr algn="l">
              <a:buFont typeface="Arial" panose="020B0604020202020204" pitchFamily="34" charset="0"/>
              <a:buChar char="•"/>
            </a:pPr>
            <a:r>
              <a:rPr lang="vi-VN" b="1" i="0" dirty="0">
                <a:solidFill>
                  <a:srgbClr val="1B1B1B"/>
                </a:solidFill>
                <a:effectLst/>
                <a:latin typeface="Open Sans" panose="020B0606030504020204" pitchFamily="34" charset="0"/>
              </a:rPr>
              <a:t>13/03/2023</a:t>
            </a:r>
            <a:r>
              <a:rPr lang="vi-VN" b="0" i="0" dirty="0">
                <a:solidFill>
                  <a:srgbClr val="1B1B1B"/>
                </a:solidFill>
                <a:effectLst/>
                <a:latin typeface="Open Sans" panose="020B0606030504020204" pitchFamily="34" charset="0"/>
              </a:rPr>
              <a:t>: Ngay ngày hôm sau, Stanford giới thiệu </a:t>
            </a:r>
            <a:r>
              <a:rPr lang="vi-VN" b="1" i="0" dirty="0">
                <a:solidFill>
                  <a:srgbClr val="1B1B1B"/>
                </a:solidFill>
                <a:effectLst/>
                <a:latin typeface="Open Sans" panose="020B0606030504020204" pitchFamily="34" charset="0"/>
              </a:rPr>
              <a:t>Alpaca</a:t>
            </a:r>
            <a:r>
              <a:rPr lang="vi-VN" b="0" i="0" dirty="0">
                <a:solidFill>
                  <a:srgbClr val="1B1B1B"/>
                </a:solidFill>
                <a:effectLst/>
                <a:latin typeface="Open Sans" panose="020B0606030504020204" pitchFamily="34" charset="0"/>
              </a:rPr>
              <a:t>, thực hiện instruction tuning trên LLaMA. Đặc biệt Eric Wang's sử dụng </a:t>
            </a:r>
            <a:r>
              <a:rPr lang="vi-VN" b="1" i="0" dirty="0">
                <a:solidFill>
                  <a:srgbClr val="1B1B1B"/>
                </a:solidFill>
                <a:effectLst/>
                <a:latin typeface="Open Sans" panose="020B0606030504020204" pitchFamily="34" charset="0"/>
              </a:rPr>
              <a:t>Alpaca kết hợp với LoRA</a:t>
            </a:r>
            <a:r>
              <a:rPr lang="vi-VN" b="0" i="0" dirty="0">
                <a:solidFill>
                  <a:srgbClr val="1B1B1B"/>
                </a:solidFill>
                <a:effectLst/>
                <a:latin typeface="Open Sans" panose="020B0606030504020204" pitchFamily="34" charset="0"/>
              </a:rPr>
              <a:t> cho phép việc tuning diễn ra chỉ trong vòng vài giờ trên RTX 4090. Một cuộc đua khác bắt đầu diễn ra (cuộc đua mà chúng ta có thể tham gia): </a:t>
            </a:r>
            <a:r>
              <a:rPr lang="vi-VN" b="1" i="0" dirty="0">
                <a:solidFill>
                  <a:srgbClr val="1B1B1B"/>
                </a:solidFill>
                <a:effectLst/>
                <a:latin typeface="Open Sans" panose="020B0606030504020204" pitchFamily="34" charset="0"/>
              </a:rPr>
              <a:t>tối ưu chi phí finetuning</a:t>
            </a:r>
            <a:r>
              <a:rPr lang="vi-VN" b="0" i="0" dirty="0">
                <a:solidFill>
                  <a:srgbClr val="1B1B1B"/>
                </a:solidFill>
                <a:effectLst/>
                <a:latin typeface="Open Sans" panose="020B0606030504020204" pitchFamily="34" charset="0"/>
              </a:rPr>
              <a:t>. Và trên hết, sử dụng LoRA cho phép thêm các weight mới vào LLaMA, không còn là bộ weight ban đầu nữa, do đó, </a:t>
            </a:r>
            <a:r>
              <a:rPr lang="vi-VN" b="1" i="0" dirty="0">
                <a:solidFill>
                  <a:srgbClr val="1B1B1B"/>
                </a:solidFill>
                <a:effectLst/>
                <a:latin typeface="Open Sans" panose="020B0606030504020204" pitchFamily="34" charset="0"/>
              </a:rPr>
              <a:t>không vi phạm licenses được đặt ra và có thể sử dụng ở bất cứ đâu</a:t>
            </a:r>
            <a:r>
              <a:rPr lang="vi-VN" b="0" i="0" dirty="0">
                <a:solidFill>
                  <a:srgbClr val="1B1B1B"/>
                </a:solidFill>
                <a:effectLst/>
                <a:latin typeface="Open Sans" panose="020B0606030504020204" pitchFamily="34" charset="0"/>
              </a:rPr>
              <a:t>.</a:t>
            </a:r>
          </a:p>
          <a:p>
            <a:pPr algn="l">
              <a:buFont typeface="Arial" panose="020B0604020202020204" pitchFamily="34" charset="0"/>
              <a:buChar char="•"/>
            </a:pPr>
            <a:r>
              <a:rPr lang="vi-VN" b="1" i="0" dirty="0">
                <a:solidFill>
                  <a:srgbClr val="1B1B1B"/>
                </a:solidFill>
                <a:effectLst/>
                <a:latin typeface="Open Sans" panose="020B0606030504020204" pitchFamily="34" charset="0"/>
              </a:rPr>
              <a:t>18/03/2023</a:t>
            </a:r>
            <a:r>
              <a:rPr lang="vi-VN" b="0" i="0" dirty="0">
                <a:solidFill>
                  <a:srgbClr val="1B1B1B"/>
                </a:solidFill>
                <a:effectLst/>
                <a:latin typeface="Open Sans" panose="020B0606030504020204" pitchFamily="34" charset="0"/>
              </a:rPr>
              <a:t>: Georgi Gerganov sử dụng 4-bit quantization để </a:t>
            </a:r>
            <a:r>
              <a:rPr lang="vi-VN" b="1" i="0" dirty="0">
                <a:solidFill>
                  <a:srgbClr val="1B1B1B"/>
                </a:solidFill>
                <a:effectLst/>
                <a:latin typeface="Open Sans" panose="020B0606030504020204" pitchFamily="34" charset="0"/>
              </a:rPr>
              <a:t>chạy LLaMA trên CPU MacBook</a:t>
            </a:r>
            <a:r>
              <a:rPr lang="vi-VN" b="0" i="0" dirty="0">
                <a:solidFill>
                  <a:srgbClr val="1B1B1B"/>
                </a:solidFill>
                <a:effectLst/>
                <a:latin typeface="Open Sans" panose="020B0606030504020204" pitchFamily="34" charset="0"/>
              </a:rPr>
              <a:t>. Đây là giải pháp “no GPU” đầu tiên đủ nhanh để có thể sử dụng trong thực tế</a:t>
            </a:r>
          </a:p>
          <a:p>
            <a:pPr algn="l">
              <a:buFont typeface="Arial" panose="020B0604020202020204" pitchFamily="34" charset="0"/>
              <a:buChar char="•"/>
            </a:pPr>
            <a:r>
              <a:rPr lang="vi-VN" b="1" i="0" dirty="0">
                <a:solidFill>
                  <a:srgbClr val="1B1B1B"/>
                </a:solidFill>
                <a:effectLst/>
                <a:latin typeface="Open Sans" panose="020B0606030504020204" pitchFamily="34" charset="0"/>
              </a:rPr>
              <a:t>19/03/2023</a:t>
            </a:r>
            <a:r>
              <a:rPr lang="vi-VN" b="0" i="0" dirty="0">
                <a:solidFill>
                  <a:srgbClr val="1B1B1B"/>
                </a:solidFill>
                <a:effectLst/>
                <a:latin typeface="Open Sans" panose="020B0606030504020204" pitchFamily="34" charset="0"/>
              </a:rPr>
              <a:t>: Một nhóm các trường đại học hợp tác, cho ra mắt Vicuna, và </a:t>
            </a:r>
            <a:r>
              <a:rPr lang="vi-VN" b="1" i="0" dirty="0">
                <a:solidFill>
                  <a:srgbClr val="1B1B1B"/>
                </a:solidFill>
                <a:effectLst/>
                <a:latin typeface="Open Sans" panose="020B0606030504020204" pitchFamily="34" charset="0"/>
              </a:rPr>
              <a:t>sử dụng GPT-4 để đánh giá chất lượng của mô hình</a:t>
            </a:r>
            <a:r>
              <a:rPr lang="vi-VN" b="0" i="0" dirty="0">
                <a:solidFill>
                  <a:srgbClr val="1B1B1B"/>
                </a:solidFill>
                <a:effectLst/>
                <a:latin typeface="Open Sans" panose="020B0606030504020204" pitchFamily="34" charset="0"/>
              </a:rPr>
              <a:t>. Mặc dù phương pháp gây ra nhiều tranh cãi, nó vẫn được nhận định là giúp cải thiện hơn đáng kể so với các thí nghiệm trước đó</a:t>
            </a:r>
          </a:p>
          <a:p>
            <a:pPr algn="l">
              <a:buFont typeface="Arial" panose="020B0604020202020204" pitchFamily="34" charset="0"/>
              <a:buChar char="•"/>
            </a:pPr>
            <a:r>
              <a:rPr lang="vi-VN" b="1" i="0" dirty="0">
                <a:solidFill>
                  <a:srgbClr val="1B1B1B"/>
                </a:solidFill>
                <a:effectLst/>
                <a:latin typeface="Open Sans" panose="020B0606030504020204" pitchFamily="34" charset="0"/>
              </a:rPr>
              <a:t>28/03/2023</a:t>
            </a:r>
            <a:r>
              <a:rPr lang="vi-VN" b="0" i="0" dirty="0">
                <a:solidFill>
                  <a:srgbClr val="1B1B1B"/>
                </a:solidFill>
                <a:effectLst/>
                <a:latin typeface="Open Sans" panose="020B0606030504020204" pitchFamily="34" charset="0"/>
              </a:rPr>
              <a:t>: LLaMA-Adapter sử dụng các </a:t>
            </a:r>
            <a:r>
              <a:rPr lang="vi-VN" b="1" i="0" dirty="0">
                <a:solidFill>
                  <a:srgbClr val="1B1B1B"/>
                </a:solidFill>
                <a:effectLst/>
                <a:latin typeface="Open Sans" panose="020B0606030504020204" pitchFamily="34" charset="0"/>
              </a:rPr>
              <a:t>Parameter Efficient Fine Tuning (PEFT) technique</a:t>
            </a:r>
            <a:r>
              <a:rPr lang="vi-VN" b="0" i="0" dirty="0">
                <a:solidFill>
                  <a:srgbClr val="1B1B1B"/>
                </a:solidFill>
                <a:effectLst/>
                <a:latin typeface="Open Sans" panose="020B0606030504020204" pitchFamily="34" charset="0"/>
              </a:rPr>
              <a:t>, thực hiện instruction tuning và multimodality chỉ trong 1 giờ, với 1.2M tham số cần học (thật sự ấn tượng).</a:t>
            </a:r>
          </a:p>
        </p:txBody>
      </p:sp>
    </p:spTree>
    <p:extLst>
      <p:ext uri="{BB962C8B-B14F-4D97-AF65-F5344CB8AC3E}">
        <p14:creationId xmlns:p14="http://schemas.microsoft.com/office/powerpoint/2010/main" val="2598458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f72240633_8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f72240633_8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https://arxiv.org/pdf/2304.14402.pdf</a:t>
            </a:r>
          </a:p>
          <a:p>
            <a:pPr marL="0" lvl="0" indent="0" algn="l" rtl="0">
              <a:spcBef>
                <a:spcPts val="0"/>
              </a:spcBef>
              <a:spcAft>
                <a:spcPts val="0"/>
              </a:spcAft>
              <a:buNone/>
            </a:pPr>
            <a:endParaRPr lang="en-US" dirty="0"/>
          </a:p>
          <a:p>
            <a:pPr algn="l"/>
            <a:r>
              <a:rPr lang="en-US" b="0" i="0" dirty="0">
                <a:solidFill>
                  <a:srgbClr val="4B5563"/>
                </a:solidFill>
                <a:effectLst/>
                <a:latin typeface="Source Sans Pro" panose="020B0503030403020204" pitchFamily="34" charset="0"/>
              </a:rPr>
              <a:t>We distill the knowledge from large language models by performing sentence/offline distillation (Kim and Rush, 2016). We generate a total of </a:t>
            </a:r>
            <a:r>
              <a:rPr lang="en-US" b="1" i="0" dirty="0">
                <a:solidFill>
                  <a:srgbClr val="4B5563"/>
                </a:solidFill>
                <a:effectLst/>
                <a:latin typeface="Source Sans Pro" panose="020B0503030403020204" pitchFamily="34" charset="0"/>
              </a:rPr>
              <a:t>2.58M</a:t>
            </a:r>
            <a:r>
              <a:rPr lang="en-US" b="0" i="0" dirty="0">
                <a:solidFill>
                  <a:srgbClr val="4B5563"/>
                </a:solidFill>
                <a:effectLst/>
                <a:latin typeface="Source Sans Pro" panose="020B0503030403020204" pitchFamily="34" charset="0"/>
              </a:rPr>
              <a:t> pairs of instructions and responses using </a:t>
            </a:r>
            <a:r>
              <a:rPr lang="en-US" b="0" i="0" u="sng" dirty="0">
                <a:solidFill>
                  <a:srgbClr val="4B5563"/>
                </a:solidFill>
                <a:effectLst/>
                <a:latin typeface="Source Sans Pro" panose="020B0503030403020204" pitchFamily="34" charset="0"/>
                <a:hlinkClick r:id="rId3"/>
              </a:rPr>
              <a:t>gpt-3.5-turbo</a:t>
            </a:r>
            <a:r>
              <a:rPr lang="en-US" b="0" i="0" dirty="0">
                <a:solidFill>
                  <a:srgbClr val="4B5563"/>
                </a:solidFill>
                <a:effectLst/>
                <a:latin typeface="Source Sans Pro" panose="020B0503030403020204" pitchFamily="34" charset="0"/>
              </a:rPr>
              <a:t> based on several existing resources of prompts, including </a:t>
            </a:r>
            <a:r>
              <a:rPr lang="en-US" b="0" i="0" u="sng" dirty="0">
                <a:solidFill>
                  <a:srgbClr val="4B5563"/>
                </a:solidFill>
                <a:effectLst/>
                <a:latin typeface="Source Sans Pro" panose="020B0503030403020204" pitchFamily="34" charset="0"/>
                <a:hlinkClick r:id="rId4"/>
              </a:rPr>
              <a:t>self-instruct</a:t>
            </a:r>
            <a:r>
              <a:rPr lang="en-US" b="0" i="0" dirty="0">
                <a:solidFill>
                  <a:srgbClr val="4B5563"/>
                </a:solidFill>
                <a:effectLst/>
                <a:latin typeface="Source Sans Pro" panose="020B0503030403020204" pitchFamily="34" charset="0"/>
              </a:rPr>
              <a:t> (Wang et al., 2022), </a:t>
            </a:r>
            <a:r>
              <a:rPr lang="en-US" b="0" i="0" u="sng" dirty="0">
                <a:solidFill>
                  <a:srgbClr val="4B5563"/>
                </a:solidFill>
                <a:effectLst/>
                <a:latin typeface="Source Sans Pro" panose="020B0503030403020204" pitchFamily="34" charset="0"/>
                <a:hlinkClick r:id="rId5"/>
              </a:rPr>
              <a:t>P3</a:t>
            </a:r>
            <a:r>
              <a:rPr lang="en-US" b="0" i="0" dirty="0">
                <a:solidFill>
                  <a:srgbClr val="4B5563"/>
                </a:solidFill>
                <a:effectLst/>
                <a:latin typeface="Source Sans Pro" panose="020B0503030403020204" pitchFamily="34" charset="0"/>
              </a:rPr>
              <a:t> (Sanh et al., 2022), </a:t>
            </a:r>
            <a:r>
              <a:rPr lang="en-US" b="0" i="0" u="sng" dirty="0">
                <a:solidFill>
                  <a:srgbClr val="4B5563"/>
                </a:solidFill>
                <a:effectLst/>
                <a:latin typeface="Source Sans Pro" panose="020B0503030403020204" pitchFamily="34" charset="0"/>
                <a:hlinkClick r:id="rId6"/>
              </a:rPr>
              <a:t>FLAN</a:t>
            </a:r>
            <a:r>
              <a:rPr lang="en-US" b="0" i="0" dirty="0">
                <a:solidFill>
                  <a:srgbClr val="4B5563"/>
                </a:solidFill>
                <a:effectLst/>
                <a:latin typeface="Source Sans Pro" panose="020B0503030403020204" pitchFamily="34" charset="0"/>
              </a:rPr>
              <a:t> (</a:t>
            </a:r>
            <a:r>
              <a:rPr lang="en-US" b="0" i="0" dirty="0" err="1">
                <a:solidFill>
                  <a:srgbClr val="4B5563"/>
                </a:solidFill>
                <a:effectLst/>
                <a:latin typeface="Source Sans Pro" panose="020B0503030403020204" pitchFamily="34" charset="0"/>
              </a:rPr>
              <a:t>Longpre</a:t>
            </a:r>
            <a:r>
              <a:rPr lang="en-US" b="0" i="0" dirty="0">
                <a:solidFill>
                  <a:srgbClr val="4B5563"/>
                </a:solidFill>
                <a:effectLst/>
                <a:latin typeface="Source Sans Pro" panose="020B0503030403020204" pitchFamily="34" charset="0"/>
              </a:rPr>
              <a:t> et al., 2023) and </a:t>
            </a:r>
            <a:r>
              <a:rPr lang="en-US" b="0" i="0" u="sng" dirty="0">
                <a:solidFill>
                  <a:srgbClr val="4B5563"/>
                </a:solidFill>
                <a:effectLst/>
                <a:latin typeface="Source Sans Pro" panose="020B0503030403020204" pitchFamily="34" charset="0"/>
                <a:hlinkClick r:id="rId7"/>
              </a:rPr>
              <a:t>Alpaca</a:t>
            </a:r>
            <a:r>
              <a:rPr lang="en-US" b="0" i="0" dirty="0">
                <a:solidFill>
                  <a:srgbClr val="4B5563"/>
                </a:solidFill>
                <a:effectLst/>
                <a:latin typeface="Source Sans Pro" panose="020B0503030403020204" pitchFamily="34" charset="0"/>
              </a:rPr>
              <a:t> (</a:t>
            </a:r>
            <a:r>
              <a:rPr lang="en-US" b="0" i="0" dirty="0" err="1">
                <a:solidFill>
                  <a:srgbClr val="4B5563"/>
                </a:solidFill>
                <a:effectLst/>
                <a:latin typeface="Source Sans Pro" panose="020B0503030403020204" pitchFamily="34" charset="0"/>
              </a:rPr>
              <a:t>Taori</a:t>
            </a:r>
            <a:r>
              <a:rPr lang="en-US" b="0" i="0" dirty="0">
                <a:solidFill>
                  <a:srgbClr val="4B5563"/>
                </a:solidFill>
                <a:effectLst/>
                <a:latin typeface="Source Sans Pro" panose="020B0503030403020204" pitchFamily="34" charset="0"/>
              </a:rPr>
              <a:t> et al., 2023). More information about the process for generating our instruction dataset, please refer to </a:t>
            </a:r>
            <a:r>
              <a:rPr lang="en-US" b="0" i="0" u="sng" dirty="0">
                <a:solidFill>
                  <a:srgbClr val="4B5563"/>
                </a:solidFill>
                <a:effectLst/>
                <a:latin typeface="Source Sans Pro" panose="020B0503030403020204" pitchFamily="34" charset="0"/>
                <a:hlinkClick r:id="rId8"/>
              </a:rPr>
              <a:t>our paper</a:t>
            </a:r>
            <a:r>
              <a:rPr lang="en-US" b="0" i="0" dirty="0">
                <a:solidFill>
                  <a:srgbClr val="4B5563"/>
                </a:solidFill>
                <a:effectLst/>
                <a:latin typeface="Source Sans Pro" panose="020B0503030403020204" pitchFamily="34" charset="0"/>
              </a:rPr>
              <a:t>.</a:t>
            </a:r>
          </a:p>
          <a:p>
            <a:pPr algn="l"/>
            <a:r>
              <a:rPr lang="en-US" b="0" i="0" dirty="0">
                <a:solidFill>
                  <a:srgbClr val="4B5563"/>
                </a:solidFill>
                <a:effectLst/>
                <a:latin typeface="Source Sans Pro" panose="020B0503030403020204" pitchFamily="34" charset="0"/>
              </a:rPr>
              <a:t>We use </a:t>
            </a:r>
            <a:r>
              <a:rPr lang="en-US" b="0" i="0" dirty="0" err="1">
                <a:solidFill>
                  <a:srgbClr val="4B5563"/>
                </a:solidFill>
                <a:effectLst/>
                <a:latin typeface="Source Sans Pro" panose="020B0503030403020204" pitchFamily="34" charset="0"/>
              </a:rPr>
              <a:t>LaMini</a:t>
            </a:r>
            <a:r>
              <a:rPr lang="en-US" b="0" i="0" dirty="0">
                <a:solidFill>
                  <a:srgbClr val="4B5563"/>
                </a:solidFill>
                <a:effectLst/>
                <a:latin typeface="Source Sans Pro" panose="020B0503030403020204" pitchFamily="34" charset="0"/>
              </a:rPr>
              <a:t>-Instruction to fine-tune various small-sized language models, resulting in </a:t>
            </a:r>
            <a:r>
              <a:rPr lang="en-US" b="0" i="0" u="sng" dirty="0" err="1">
                <a:solidFill>
                  <a:srgbClr val="4B5563"/>
                </a:solidFill>
                <a:effectLst/>
                <a:latin typeface="Source Sans Pro" panose="020B0503030403020204" pitchFamily="34" charset="0"/>
                <a:hlinkClick r:id="rId9"/>
              </a:rPr>
              <a:t>LaMini</a:t>
            </a:r>
            <a:r>
              <a:rPr lang="en-US" b="0" i="0" u="sng" dirty="0">
                <a:solidFill>
                  <a:srgbClr val="4B5563"/>
                </a:solidFill>
                <a:effectLst/>
                <a:latin typeface="Source Sans Pro" panose="020B0503030403020204" pitchFamily="34" charset="0"/>
                <a:hlinkClick r:id="rId9"/>
              </a:rPr>
              <a:t>-LM model series</a:t>
            </a:r>
            <a:r>
              <a:rPr lang="en-US" b="0" i="0" dirty="0">
                <a:solidFill>
                  <a:srgbClr val="4B5563"/>
                </a:solidFill>
                <a:effectLst/>
                <a:latin typeface="Source Sans Pro" panose="020B0503030403020204" pitchFamily="34" charset="0"/>
              </a:rPr>
              <a:t>.</a:t>
            </a:r>
          </a:p>
          <a:p>
            <a:pPr algn="l"/>
            <a:r>
              <a:rPr lang="en-US" b="0" i="0" dirty="0">
                <a:solidFill>
                  <a:srgbClr val="4B5563"/>
                </a:solidFill>
                <a:effectLst/>
                <a:latin typeface="Source Sans Pro" panose="020B0503030403020204" pitchFamily="34" charset="0"/>
              </a:rPr>
              <a:t>Each sample contain the following two fields:</a:t>
            </a:r>
          </a:p>
          <a:p>
            <a:pPr algn="l">
              <a:buFont typeface="Arial" panose="020B0604020202020204" pitchFamily="34" charset="0"/>
              <a:buChar char="•"/>
            </a:pPr>
            <a:r>
              <a:rPr lang="en-US" b="0" i="0" dirty="0">
                <a:solidFill>
                  <a:srgbClr val="4B5563"/>
                </a:solidFill>
                <a:effectLst/>
                <a:latin typeface="Source Sans Pro" panose="020B0503030403020204" pitchFamily="34" charset="0"/>
              </a:rPr>
              <a:t>instruction: string, describes the task that the model is expected to perform.</a:t>
            </a:r>
          </a:p>
          <a:p>
            <a:pPr algn="l">
              <a:buFont typeface="Arial" panose="020B0604020202020204" pitchFamily="34" charset="0"/>
              <a:buChar char="•"/>
            </a:pPr>
            <a:r>
              <a:rPr lang="en-US" b="0" i="0" dirty="0">
                <a:solidFill>
                  <a:srgbClr val="4B5563"/>
                </a:solidFill>
                <a:effectLst/>
                <a:latin typeface="Source Sans Pro" panose="020B0503030403020204" pitchFamily="34" charset="0"/>
              </a:rPr>
              <a:t>response: string, the response to the instruction as generated by gpt-3.5-turbo.</a:t>
            </a:r>
          </a:p>
          <a:p>
            <a:pPr algn="l">
              <a:buFont typeface="Arial" panose="020B0604020202020204" pitchFamily="34" charset="0"/>
              <a:buChar char="•"/>
            </a:pPr>
            <a:r>
              <a:rPr lang="en-US" b="0" i="0" dirty="0" err="1">
                <a:solidFill>
                  <a:srgbClr val="4B5563"/>
                </a:solidFill>
                <a:effectLst/>
                <a:latin typeface="Source Sans Pro" panose="020B0503030403020204" pitchFamily="34" charset="0"/>
              </a:rPr>
              <a:t>instruction_source</a:t>
            </a:r>
            <a:r>
              <a:rPr lang="en-US" b="0" i="0" dirty="0">
                <a:solidFill>
                  <a:srgbClr val="4B5563"/>
                </a:solidFill>
                <a:effectLst/>
                <a:latin typeface="Source Sans Pro" panose="020B0503030403020204" pitchFamily="34" charset="0"/>
              </a:rPr>
              <a:t>: string, the source of a instruction. The possible values are {'alpaca', '</a:t>
            </a:r>
            <a:r>
              <a:rPr lang="en-US" b="0" i="0" dirty="0" err="1">
                <a:solidFill>
                  <a:srgbClr val="4B5563"/>
                </a:solidFill>
                <a:effectLst/>
                <a:latin typeface="Source Sans Pro" panose="020B0503030403020204" pitchFamily="34" charset="0"/>
              </a:rPr>
              <a:t>generated_flan</a:t>
            </a:r>
            <a:r>
              <a:rPr lang="en-US" b="0" i="0" dirty="0">
                <a:solidFill>
                  <a:srgbClr val="4B5563"/>
                </a:solidFill>
                <a:effectLst/>
                <a:latin typeface="Source Sans Pro" panose="020B0503030403020204" pitchFamily="34" charset="0"/>
              </a:rPr>
              <a:t>', 'generated_p3', '</a:t>
            </a:r>
            <a:r>
              <a:rPr lang="en-US" b="0" i="0" dirty="0" err="1">
                <a:solidFill>
                  <a:srgbClr val="4B5563"/>
                </a:solidFill>
                <a:effectLst/>
                <a:latin typeface="Source Sans Pro" panose="020B0503030403020204" pitchFamily="34" charset="0"/>
              </a:rPr>
              <a:t>original_flan</a:t>
            </a:r>
            <a:r>
              <a:rPr lang="en-US" b="0" i="0" dirty="0">
                <a:solidFill>
                  <a:srgbClr val="4B5563"/>
                </a:solidFill>
                <a:effectLst/>
                <a:latin typeface="Source Sans Pro" panose="020B0503030403020204" pitchFamily="34" charset="0"/>
              </a:rPr>
              <a:t>', 'original_p3', '</a:t>
            </a:r>
            <a:r>
              <a:rPr lang="en-US" b="0" i="0" dirty="0" err="1">
                <a:solidFill>
                  <a:srgbClr val="4B5563"/>
                </a:solidFill>
                <a:effectLst/>
                <a:latin typeface="Source Sans Pro" panose="020B0503030403020204" pitchFamily="34" charset="0"/>
              </a:rPr>
              <a:t>self_instruct_with_topic</a:t>
            </a:r>
            <a:r>
              <a:rPr lang="en-US" b="0" i="0" dirty="0">
                <a:solidFill>
                  <a:srgbClr val="4B5563"/>
                </a:solidFill>
                <a:effectLst/>
                <a:latin typeface="Source Sans Pro" panose="020B0503030403020204" pitchFamily="34" charset="0"/>
              </a:rPr>
              <a:t>', '</a:t>
            </a:r>
            <a:r>
              <a:rPr lang="en-US" b="0" i="0" dirty="0" err="1">
                <a:solidFill>
                  <a:srgbClr val="4B5563"/>
                </a:solidFill>
                <a:effectLst/>
                <a:latin typeface="Source Sans Pro" panose="020B0503030403020204" pitchFamily="34" charset="0"/>
              </a:rPr>
              <a:t>self_instruct_without_topic</a:t>
            </a:r>
            <a:r>
              <a:rPr lang="en-US" b="0" i="0" dirty="0">
                <a:solidFill>
                  <a:srgbClr val="4B5563"/>
                </a:solidFill>
                <a:effectLst/>
                <a:latin typeface="Source Sans Pro" panose="020B0503030403020204" pitchFamily="34"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6802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f72240633_8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f72240633_8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https://arxiv.org/pdf/2304.14402.pdf</a:t>
            </a:r>
          </a:p>
          <a:p>
            <a:pPr marL="0" lvl="0" indent="0" algn="l" rtl="0">
              <a:spcBef>
                <a:spcPts val="0"/>
              </a:spcBef>
              <a:spcAft>
                <a:spcPts val="0"/>
              </a:spcAft>
              <a:buNone/>
            </a:pPr>
            <a:endParaRPr lang="en-US" dirty="0"/>
          </a:p>
          <a:p>
            <a:pPr algn="l"/>
            <a:r>
              <a:rPr lang="en-US" b="0" i="0" dirty="0">
                <a:solidFill>
                  <a:srgbClr val="4B5563"/>
                </a:solidFill>
                <a:effectLst/>
                <a:latin typeface="Source Sans Pro" panose="020B0503030403020204" pitchFamily="34" charset="0"/>
              </a:rPr>
              <a:t>We distill the knowledge from large language models by performing sentence/offline distillation (Kim and Rush, 2016). We generate a total of </a:t>
            </a:r>
            <a:r>
              <a:rPr lang="en-US" b="1" i="0" dirty="0">
                <a:solidFill>
                  <a:srgbClr val="4B5563"/>
                </a:solidFill>
                <a:effectLst/>
                <a:latin typeface="Source Sans Pro" panose="020B0503030403020204" pitchFamily="34" charset="0"/>
              </a:rPr>
              <a:t>2.58M</a:t>
            </a:r>
            <a:r>
              <a:rPr lang="en-US" b="0" i="0" dirty="0">
                <a:solidFill>
                  <a:srgbClr val="4B5563"/>
                </a:solidFill>
                <a:effectLst/>
                <a:latin typeface="Source Sans Pro" panose="020B0503030403020204" pitchFamily="34" charset="0"/>
              </a:rPr>
              <a:t> pairs of instructions and responses using </a:t>
            </a:r>
            <a:r>
              <a:rPr lang="en-US" b="0" i="0" u="sng" dirty="0">
                <a:solidFill>
                  <a:srgbClr val="4B5563"/>
                </a:solidFill>
                <a:effectLst/>
                <a:latin typeface="Source Sans Pro" panose="020B0503030403020204" pitchFamily="34" charset="0"/>
                <a:hlinkClick r:id="rId3"/>
              </a:rPr>
              <a:t>gpt-3.5-turbo</a:t>
            </a:r>
            <a:r>
              <a:rPr lang="en-US" b="0" i="0" dirty="0">
                <a:solidFill>
                  <a:srgbClr val="4B5563"/>
                </a:solidFill>
                <a:effectLst/>
                <a:latin typeface="Source Sans Pro" panose="020B0503030403020204" pitchFamily="34" charset="0"/>
              </a:rPr>
              <a:t> based on several existing resources of prompts, including </a:t>
            </a:r>
            <a:r>
              <a:rPr lang="en-US" b="0" i="0" u="sng" dirty="0">
                <a:solidFill>
                  <a:srgbClr val="4B5563"/>
                </a:solidFill>
                <a:effectLst/>
                <a:latin typeface="Source Sans Pro" panose="020B0503030403020204" pitchFamily="34" charset="0"/>
                <a:hlinkClick r:id="rId4"/>
              </a:rPr>
              <a:t>self-instruct</a:t>
            </a:r>
            <a:r>
              <a:rPr lang="en-US" b="0" i="0" dirty="0">
                <a:solidFill>
                  <a:srgbClr val="4B5563"/>
                </a:solidFill>
                <a:effectLst/>
                <a:latin typeface="Source Sans Pro" panose="020B0503030403020204" pitchFamily="34" charset="0"/>
              </a:rPr>
              <a:t> (Wang et al., 2022), </a:t>
            </a:r>
            <a:r>
              <a:rPr lang="en-US" b="0" i="0" u="sng" dirty="0">
                <a:solidFill>
                  <a:srgbClr val="4B5563"/>
                </a:solidFill>
                <a:effectLst/>
                <a:latin typeface="Source Sans Pro" panose="020B0503030403020204" pitchFamily="34" charset="0"/>
                <a:hlinkClick r:id="rId5"/>
              </a:rPr>
              <a:t>P3</a:t>
            </a:r>
            <a:r>
              <a:rPr lang="en-US" b="0" i="0" dirty="0">
                <a:solidFill>
                  <a:srgbClr val="4B5563"/>
                </a:solidFill>
                <a:effectLst/>
                <a:latin typeface="Source Sans Pro" panose="020B0503030403020204" pitchFamily="34" charset="0"/>
              </a:rPr>
              <a:t> (Sanh et al., 2022), </a:t>
            </a:r>
            <a:r>
              <a:rPr lang="en-US" b="0" i="0" u="sng" dirty="0">
                <a:solidFill>
                  <a:srgbClr val="4B5563"/>
                </a:solidFill>
                <a:effectLst/>
                <a:latin typeface="Source Sans Pro" panose="020B0503030403020204" pitchFamily="34" charset="0"/>
                <a:hlinkClick r:id="rId6"/>
              </a:rPr>
              <a:t>FLAN</a:t>
            </a:r>
            <a:r>
              <a:rPr lang="en-US" b="0" i="0" dirty="0">
                <a:solidFill>
                  <a:srgbClr val="4B5563"/>
                </a:solidFill>
                <a:effectLst/>
                <a:latin typeface="Source Sans Pro" panose="020B0503030403020204" pitchFamily="34" charset="0"/>
              </a:rPr>
              <a:t> (</a:t>
            </a:r>
            <a:r>
              <a:rPr lang="en-US" b="0" i="0" dirty="0" err="1">
                <a:solidFill>
                  <a:srgbClr val="4B5563"/>
                </a:solidFill>
                <a:effectLst/>
                <a:latin typeface="Source Sans Pro" panose="020B0503030403020204" pitchFamily="34" charset="0"/>
              </a:rPr>
              <a:t>Longpre</a:t>
            </a:r>
            <a:r>
              <a:rPr lang="en-US" b="0" i="0" dirty="0">
                <a:solidFill>
                  <a:srgbClr val="4B5563"/>
                </a:solidFill>
                <a:effectLst/>
                <a:latin typeface="Source Sans Pro" panose="020B0503030403020204" pitchFamily="34" charset="0"/>
              </a:rPr>
              <a:t> et al., 2023) and </a:t>
            </a:r>
            <a:r>
              <a:rPr lang="en-US" b="0" i="0" u="sng" dirty="0">
                <a:solidFill>
                  <a:srgbClr val="4B5563"/>
                </a:solidFill>
                <a:effectLst/>
                <a:latin typeface="Source Sans Pro" panose="020B0503030403020204" pitchFamily="34" charset="0"/>
                <a:hlinkClick r:id="rId7"/>
              </a:rPr>
              <a:t>Alpaca</a:t>
            </a:r>
            <a:r>
              <a:rPr lang="en-US" b="0" i="0" dirty="0">
                <a:solidFill>
                  <a:srgbClr val="4B5563"/>
                </a:solidFill>
                <a:effectLst/>
                <a:latin typeface="Source Sans Pro" panose="020B0503030403020204" pitchFamily="34" charset="0"/>
              </a:rPr>
              <a:t> (</a:t>
            </a:r>
            <a:r>
              <a:rPr lang="en-US" b="0" i="0" dirty="0" err="1">
                <a:solidFill>
                  <a:srgbClr val="4B5563"/>
                </a:solidFill>
                <a:effectLst/>
                <a:latin typeface="Source Sans Pro" panose="020B0503030403020204" pitchFamily="34" charset="0"/>
              </a:rPr>
              <a:t>Taori</a:t>
            </a:r>
            <a:r>
              <a:rPr lang="en-US" b="0" i="0" dirty="0">
                <a:solidFill>
                  <a:srgbClr val="4B5563"/>
                </a:solidFill>
                <a:effectLst/>
                <a:latin typeface="Source Sans Pro" panose="020B0503030403020204" pitchFamily="34" charset="0"/>
              </a:rPr>
              <a:t> et al., 2023). More information about the process for generating our instruction dataset, please refer to </a:t>
            </a:r>
            <a:r>
              <a:rPr lang="en-US" b="0" i="0" u="sng" dirty="0">
                <a:solidFill>
                  <a:srgbClr val="4B5563"/>
                </a:solidFill>
                <a:effectLst/>
                <a:latin typeface="Source Sans Pro" panose="020B0503030403020204" pitchFamily="34" charset="0"/>
                <a:hlinkClick r:id="rId8"/>
              </a:rPr>
              <a:t>our paper</a:t>
            </a:r>
            <a:r>
              <a:rPr lang="en-US" b="0" i="0" dirty="0">
                <a:solidFill>
                  <a:srgbClr val="4B5563"/>
                </a:solidFill>
                <a:effectLst/>
                <a:latin typeface="Source Sans Pro" panose="020B0503030403020204" pitchFamily="34" charset="0"/>
              </a:rPr>
              <a:t>.</a:t>
            </a:r>
          </a:p>
          <a:p>
            <a:pPr algn="l"/>
            <a:r>
              <a:rPr lang="en-US" b="0" i="0" dirty="0">
                <a:solidFill>
                  <a:srgbClr val="4B5563"/>
                </a:solidFill>
                <a:effectLst/>
                <a:latin typeface="Source Sans Pro" panose="020B0503030403020204" pitchFamily="34" charset="0"/>
              </a:rPr>
              <a:t>We use </a:t>
            </a:r>
            <a:r>
              <a:rPr lang="en-US" b="0" i="0" dirty="0" err="1">
                <a:solidFill>
                  <a:srgbClr val="4B5563"/>
                </a:solidFill>
                <a:effectLst/>
                <a:latin typeface="Source Sans Pro" panose="020B0503030403020204" pitchFamily="34" charset="0"/>
              </a:rPr>
              <a:t>LaMini</a:t>
            </a:r>
            <a:r>
              <a:rPr lang="en-US" b="0" i="0" dirty="0">
                <a:solidFill>
                  <a:srgbClr val="4B5563"/>
                </a:solidFill>
                <a:effectLst/>
                <a:latin typeface="Source Sans Pro" panose="020B0503030403020204" pitchFamily="34" charset="0"/>
              </a:rPr>
              <a:t>-Instruction to fine-tune various small-sized language models, resulting in </a:t>
            </a:r>
            <a:r>
              <a:rPr lang="en-US" b="0" i="0" u="sng" dirty="0" err="1">
                <a:solidFill>
                  <a:srgbClr val="4B5563"/>
                </a:solidFill>
                <a:effectLst/>
                <a:latin typeface="Source Sans Pro" panose="020B0503030403020204" pitchFamily="34" charset="0"/>
                <a:hlinkClick r:id="rId9"/>
              </a:rPr>
              <a:t>LaMini</a:t>
            </a:r>
            <a:r>
              <a:rPr lang="en-US" b="0" i="0" u="sng" dirty="0">
                <a:solidFill>
                  <a:srgbClr val="4B5563"/>
                </a:solidFill>
                <a:effectLst/>
                <a:latin typeface="Source Sans Pro" panose="020B0503030403020204" pitchFamily="34" charset="0"/>
                <a:hlinkClick r:id="rId9"/>
              </a:rPr>
              <a:t>-LM model series</a:t>
            </a:r>
            <a:r>
              <a:rPr lang="en-US" b="0" i="0" dirty="0">
                <a:solidFill>
                  <a:srgbClr val="4B5563"/>
                </a:solidFill>
                <a:effectLst/>
                <a:latin typeface="Source Sans Pro" panose="020B0503030403020204" pitchFamily="34" charset="0"/>
              </a:rPr>
              <a:t>.</a:t>
            </a:r>
          </a:p>
          <a:p>
            <a:pPr algn="l"/>
            <a:r>
              <a:rPr lang="en-US" b="0" i="0" dirty="0">
                <a:solidFill>
                  <a:srgbClr val="4B5563"/>
                </a:solidFill>
                <a:effectLst/>
                <a:latin typeface="Source Sans Pro" panose="020B0503030403020204" pitchFamily="34" charset="0"/>
              </a:rPr>
              <a:t>Each sample contain the following two fields:</a:t>
            </a:r>
          </a:p>
          <a:p>
            <a:pPr algn="l">
              <a:buFont typeface="Arial" panose="020B0604020202020204" pitchFamily="34" charset="0"/>
              <a:buChar char="•"/>
            </a:pPr>
            <a:r>
              <a:rPr lang="en-US" b="0" i="0" dirty="0">
                <a:solidFill>
                  <a:srgbClr val="4B5563"/>
                </a:solidFill>
                <a:effectLst/>
                <a:latin typeface="Source Sans Pro" panose="020B0503030403020204" pitchFamily="34" charset="0"/>
              </a:rPr>
              <a:t>instruction: string, describes the task that the model is expected to perform.</a:t>
            </a:r>
          </a:p>
          <a:p>
            <a:pPr algn="l">
              <a:buFont typeface="Arial" panose="020B0604020202020204" pitchFamily="34" charset="0"/>
              <a:buChar char="•"/>
            </a:pPr>
            <a:r>
              <a:rPr lang="en-US" b="0" i="0" dirty="0">
                <a:solidFill>
                  <a:srgbClr val="4B5563"/>
                </a:solidFill>
                <a:effectLst/>
                <a:latin typeface="Source Sans Pro" panose="020B0503030403020204" pitchFamily="34" charset="0"/>
              </a:rPr>
              <a:t>response: string, the response to the instruction as generated by gpt-3.5-turbo.</a:t>
            </a:r>
          </a:p>
          <a:p>
            <a:pPr algn="l">
              <a:buFont typeface="Arial" panose="020B0604020202020204" pitchFamily="34" charset="0"/>
              <a:buChar char="•"/>
            </a:pPr>
            <a:r>
              <a:rPr lang="en-US" b="0" i="0" dirty="0" err="1">
                <a:solidFill>
                  <a:srgbClr val="4B5563"/>
                </a:solidFill>
                <a:effectLst/>
                <a:latin typeface="Source Sans Pro" panose="020B0503030403020204" pitchFamily="34" charset="0"/>
              </a:rPr>
              <a:t>instruction_source</a:t>
            </a:r>
            <a:r>
              <a:rPr lang="en-US" b="0" i="0" dirty="0">
                <a:solidFill>
                  <a:srgbClr val="4B5563"/>
                </a:solidFill>
                <a:effectLst/>
                <a:latin typeface="Source Sans Pro" panose="020B0503030403020204" pitchFamily="34" charset="0"/>
              </a:rPr>
              <a:t>: string, the source of a instruction. The possible values are {'alpaca', '</a:t>
            </a:r>
            <a:r>
              <a:rPr lang="en-US" b="0" i="0" dirty="0" err="1">
                <a:solidFill>
                  <a:srgbClr val="4B5563"/>
                </a:solidFill>
                <a:effectLst/>
                <a:latin typeface="Source Sans Pro" panose="020B0503030403020204" pitchFamily="34" charset="0"/>
              </a:rPr>
              <a:t>generated_flan</a:t>
            </a:r>
            <a:r>
              <a:rPr lang="en-US" b="0" i="0" dirty="0">
                <a:solidFill>
                  <a:srgbClr val="4B5563"/>
                </a:solidFill>
                <a:effectLst/>
                <a:latin typeface="Source Sans Pro" panose="020B0503030403020204" pitchFamily="34" charset="0"/>
              </a:rPr>
              <a:t>', 'generated_p3', '</a:t>
            </a:r>
            <a:r>
              <a:rPr lang="en-US" b="0" i="0" dirty="0" err="1">
                <a:solidFill>
                  <a:srgbClr val="4B5563"/>
                </a:solidFill>
                <a:effectLst/>
                <a:latin typeface="Source Sans Pro" panose="020B0503030403020204" pitchFamily="34" charset="0"/>
              </a:rPr>
              <a:t>original_flan</a:t>
            </a:r>
            <a:r>
              <a:rPr lang="en-US" b="0" i="0" dirty="0">
                <a:solidFill>
                  <a:srgbClr val="4B5563"/>
                </a:solidFill>
                <a:effectLst/>
                <a:latin typeface="Source Sans Pro" panose="020B0503030403020204" pitchFamily="34" charset="0"/>
              </a:rPr>
              <a:t>', 'original_p3', '</a:t>
            </a:r>
            <a:r>
              <a:rPr lang="en-US" b="0" i="0" dirty="0" err="1">
                <a:solidFill>
                  <a:srgbClr val="4B5563"/>
                </a:solidFill>
                <a:effectLst/>
                <a:latin typeface="Source Sans Pro" panose="020B0503030403020204" pitchFamily="34" charset="0"/>
              </a:rPr>
              <a:t>self_instruct_with_topic</a:t>
            </a:r>
            <a:r>
              <a:rPr lang="en-US" b="0" i="0" dirty="0">
                <a:solidFill>
                  <a:srgbClr val="4B5563"/>
                </a:solidFill>
                <a:effectLst/>
                <a:latin typeface="Source Sans Pro" panose="020B0503030403020204" pitchFamily="34" charset="0"/>
              </a:rPr>
              <a:t>', '</a:t>
            </a:r>
            <a:r>
              <a:rPr lang="en-US" b="0" i="0" dirty="0" err="1">
                <a:solidFill>
                  <a:srgbClr val="4B5563"/>
                </a:solidFill>
                <a:effectLst/>
                <a:latin typeface="Source Sans Pro" panose="020B0503030403020204" pitchFamily="34" charset="0"/>
              </a:rPr>
              <a:t>self_instruct_without_topic</a:t>
            </a:r>
            <a:r>
              <a:rPr lang="en-US" b="0" i="0" dirty="0">
                <a:solidFill>
                  <a:srgbClr val="4B5563"/>
                </a:solidFill>
                <a:effectLst/>
                <a:latin typeface="Source Sans Pro" panose="020B0503030403020204" pitchFamily="34"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6559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f72240633_8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f72240633_8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Vector Store: The Vector Store is a crucial component that enables efficient retrieval of information from the PDF documents. It serves as a repository for storing vector representations of the text chunks extracted from the PDFs. These vector representations are generated using language models and embeddings.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Embeddings: Embeddings play a significant role in the chatbot’s architecture. They capture the semantic and contextual information of the text chunks and enable meaningful comparison and retrieval. Embeddings are generated by feeding the text chunks into pre-trained language models or embeddings models, such as OpenAI models or Hugging Face models. These models encode the textual information into dense vector representations.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Large Language Models (LLMs): LLMs are a crucial component in the chatbot architecture. They provide the chatbot with advanced language generation and understanding capabilities. LLMs are pre-trained models that have learned to understand and generate human-like text. By fine-tuning these models on specific tasks or domains, such as conversational retrieval, the chatbot can engage in more interactive and context-aware conversations.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Conversational Retrieval: Conversational retrieval is the process of retrieving relevant information based on user queries and contextual understanding. It involves comparing the vector representation of the user query with the vector representations stored in the Vector Store. This retrieval process is designed to identify the most relevant text chunks that contain the information required to answer the user’s query.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18251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f72240633_8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f72240633_8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4581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f72240633_8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f72240633_8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278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f72240633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2f72240633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f72240633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2f72240633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059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f72240633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2f72240633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arxiv.org</a:t>
            </a:r>
            <a:r>
              <a:rPr lang="en-US" dirty="0"/>
              <a:t>/pdf/1706.03762.pdf</a:t>
            </a:r>
            <a:endParaRPr dirty="0"/>
          </a:p>
        </p:txBody>
      </p:sp>
    </p:spTree>
    <p:extLst>
      <p:ext uri="{BB962C8B-B14F-4D97-AF65-F5344CB8AC3E}">
        <p14:creationId xmlns:p14="http://schemas.microsoft.com/office/powerpoint/2010/main" val="297055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f72240633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2f72240633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81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f72240633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2f72240633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750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f72240633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2f72240633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70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f72240633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2f72240633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10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f72240633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2f72240633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582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C04D-B0AA-08A1-C5BE-849DAFB743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CF0DBA-64FB-1B14-7D0C-022195F197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77D6D1-CA4B-9334-B3FE-81258D67C35D}"/>
              </a:ext>
            </a:extLst>
          </p:cNvPr>
          <p:cNvSpPr>
            <a:spLocks noGrp="1"/>
          </p:cNvSpPr>
          <p:nvPr>
            <p:ph type="dt" sz="half" idx="10"/>
          </p:nvPr>
        </p:nvSpPr>
        <p:spPr/>
        <p:txBody>
          <a:bodyPr/>
          <a:lstStyle/>
          <a:p>
            <a:fld id="{F749BDC5-6C33-4803-B052-4C13CBA326A5}" type="datetimeFigureOut">
              <a:rPr lang="en-US" smtClean="0"/>
              <a:t>10/14/23</a:t>
            </a:fld>
            <a:endParaRPr lang="en-US"/>
          </a:p>
        </p:txBody>
      </p:sp>
      <p:sp>
        <p:nvSpPr>
          <p:cNvPr id="5" name="Footer Placeholder 4">
            <a:extLst>
              <a:ext uri="{FF2B5EF4-FFF2-40B4-BE49-F238E27FC236}">
                <a16:creationId xmlns:a16="http://schemas.microsoft.com/office/drawing/2014/main" id="{37584D66-747B-9A3C-A08D-7DCAAD54E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BFDBC-9AB4-9F63-3DF5-2CBA02799F9D}"/>
              </a:ext>
            </a:extLst>
          </p:cNvPr>
          <p:cNvSpPr>
            <a:spLocks noGrp="1"/>
          </p:cNvSpPr>
          <p:nvPr>
            <p:ph type="sldNum" sz="quarter" idx="12"/>
          </p:nvPr>
        </p:nvSpPr>
        <p:spPr/>
        <p:txBody>
          <a:bodyPr/>
          <a:lstStyle/>
          <a:p>
            <a:fld id="{B96AF257-67D5-467D-B1E5-464A57A0B4C2}" type="slidenum">
              <a:rPr lang="en-US" smtClean="0"/>
              <a:t>‹#›</a:t>
            </a:fld>
            <a:endParaRPr lang="en-US"/>
          </a:p>
        </p:txBody>
      </p:sp>
    </p:spTree>
    <p:extLst>
      <p:ext uri="{BB962C8B-B14F-4D97-AF65-F5344CB8AC3E}">
        <p14:creationId xmlns:p14="http://schemas.microsoft.com/office/powerpoint/2010/main" val="146226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36B5B-B303-B3FE-2416-8745A49314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FDF67F-A38F-8080-5C6B-E3DACFDF3C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B6901-F123-A777-7585-810BEF1FBA32}"/>
              </a:ext>
            </a:extLst>
          </p:cNvPr>
          <p:cNvSpPr>
            <a:spLocks noGrp="1"/>
          </p:cNvSpPr>
          <p:nvPr>
            <p:ph type="dt" sz="half" idx="10"/>
          </p:nvPr>
        </p:nvSpPr>
        <p:spPr/>
        <p:txBody>
          <a:bodyPr/>
          <a:lstStyle/>
          <a:p>
            <a:fld id="{F749BDC5-6C33-4803-B052-4C13CBA326A5}" type="datetimeFigureOut">
              <a:rPr lang="en-US" smtClean="0"/>
              <a:t>10/14/23</a:t>
            </a:fld>
            <a:endParaRPr lang="en-US"/>
          </a:p>
        </p:txBody>
      </p:sp>
      <p:sp>
        <p:nvSpPr>
          <p:cNvPr id="5" name="Footer Placeholder 4">
            <a:extLst>
              <a:ext uri="{FF2B5EF4-FFF2-40B4-BE49-F238E27FC236}">
                <a16:creationId xmlns:a16="http://schemas.microsoft.com/office/drawing/2014/main" id="{E4130FD3-0F18-D37B-F9AB-E226083C1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D3CC6A-A3B1-B26C-24B2-06262C9FA5ED}"/>
              </a:ext>
            </a:extLst>
          </p:cNvPr>
          <p:cNvSpPr>
            <a:spLocks noGrp="1"/>
          </p:cNvSpPr>
          <p:nvPr>
            <p:ph type="sldNum" sz="quarter" idx="12"/>
          </p:nvPr>
        </p:nvSpPr>
        <p:spPr/>
        <p:txBody>
          <a:bodyPr/>
          <a:lstStyle/>
          <a:p>
            <a:fld id="{B96AF257-67D5-467D-B1E5-464A57A0B4C2}" type="slidenum">
              <a:rPr lang="en-US" smtClean="0"/>
              <a:t>‹#›</a:t>
            </a:fld>
            <a:endParaRPr lang="en-US"/>
          </a:p>
        </p:txBody>
      </p:sp>
    </p:spTree>
    <p:extLst>
      <p:ext uri="{BB962C8B-B14F-4D97-AF65-F5344CB8AC3E}">
        <p14:creationId xmlns:p14="http://schemas.microsoft.com/office/powerpoint/2010/main" val="3185571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0B01D7-52C7-DF30-71C6-337E693B88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1F4042-7B4A-FD2D-D217-471E20CDC5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7F10C-A084-02C4-B63E-A3405B50AE09}"/>
              </a:ext>
            </a:extLst>
          </p:cNvPr>
          <p:cNvSpPr>
            <a:spLocks noGrp="1"/>
          </p:cNvSpPr>
          <p:nvPr>
            <p:ph type="dt" sz="half" idx="10"/>
          </p:nvPr>
        </p:nvSpPr>
        <p:spPr/>
        <p:txBody>
          <a:bodyPr/>
          <a:lstStyle/>
          <a:p>
            <a:fld id="{F749BDC5-6C33-4803-B052-4C13CBA326A5}" type="datetimeFigureOut">
              <a:rPr lang="en-US" smtClean="0"/>
              <a:t>10/14/23</a:t>
            </a:fld>
            <a:endParaRPr lang="en-US"/>
          </a:p>
        </p:txBody>
      </p:sp>
      <p:sp>
        <p:nvSpPr>
          <p:cNvPr id="5" name="Footer Placeholder 4">
            <a:extLst>
              <a:ext uri="{FF2B5EF4-FFF2-40B4-BE49-F238E27FC236}">
                <a16:creationId xmlns:a16="http://schemas.microsoft.com/office/drawing/2014/main" id="{F35F971E-1927-1622-AC36-A7B3695A1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54EF5-7BDD-4BBD-E46A-CF662627DFF3}"/>
              </a:ext>
            </a:extLst>
          </p:cNvPr>
          <p:cNvSpPr>
            <a:spLocks noGrp="1"/>
          </p:cNvSpPr>
          <p:nvPr>
            <p:ph type="sldNum" sz="quarter" idx="12"/>
          </p:nvPr>
        </p:nvSpPr>
        <p:spPr/>
        <p:txBody>
          <a:bodyPr/>
          <a:lstStyle/>
          <a:p>
            <a:fld id="{B96AF257-67D5-467D-B1E5-464A57A0B4C2}" type="slidenum">
              <a:rPr lang="en-US" smtClean="0"/>
              <a:t>‹#›</a:t>
            </a:fld>
            <a:endParaRPr lang="en-US"/>
          </a:p>
        </p:txBody>
      </p:sp>
    </p:spTree>
    <p:extLst>
      <p:ext uri="{BB962C8B-B14F-4D97-AF65-F5344CB8AC3E}">
        <p14:creationId xmlns:p14="http://schemas.microsoft.com/office/powerpoint/2010/main" val="2584682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
        <p:cNvGrpSpPr/>
        <p:nvPr/>
      </p:nvGrpSpPr>
      <p:grpSpPr>
        <a:xfrm>
          <a:off x="0" y="0"/>
          <a:ext cx="0" cy="0"/>
          <a:chOff x="0" y="0"/>
          <a:chExt cx="0" cy="0"/>
        </a:xfrm>
      </p:grpSpPr>
      <p:sp>
        <p:nvSpPr>
          <p:cNvPr id="16" name="Google Shape;16;p22"/>
          <p:cNvSpPr txBox="1">
            <a:spLocks noGrp="1"/>
          </p:cNvSpPr>
          <p:nvPr>
            <p:ph type="body" idx="1"/>
          </p:nvPr>
        </p:nvSpPr>
        <p:spPr>
          <a:xfrm>
            <a:off x="415600" y="5649100"/>
            <a:ext cx="7998400" cy="7984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2100"/>
              <a:buNone/>
              <a:defRPr sz="2800"/>
            </a:lvl1pPr>
          </a:lstStyle>
          <a:p>
            <a:endParaRPr/>
          </a:p>
        </p:txBody>
      </p:sp>
      <p:sp>
        <p:nvSpPr>
          <p:cNvPr id="17" name="Google Shape;17;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733" b="0" i="0" u="none" strike="noStrike" cap="none">
                <a:solidFill>
                  <a:schemeClr val="accent3"/>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300"/>
              <a:buFont typeface="Arial"/>
              <a:buNone/>
              <a:defRPr sz="1733" b="0" i="0" u="none" strike="noStrike" cap="none">
                <a:solidFill>
                  <a:schemeClr val="accent3"/>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300"/>
              <a:buFont typeface="Arial"/>
              <a:buNone/>
              <a:defRPr sz="1733" b="0" i="0" u="none" strike="noStrike" cap="none">
                <a:solidFill>
                  <a:schemeClr val="accent3"/>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300"/>
              <a:buFont typeface="Arial"/>
              <a:buNone/>
              <a:defRPr sz="1733" b="0" i="0" u="none" strike="noStrike" cap="none">
                <a:solidFill>
                  <a:schemeClr val="accent3"/>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300"/>
              <a:buFont typeface="Arial"/>
              <a:buNone/>
              <a:defRPr sz="1733" b="0" i="0" u="none" strike="noStrike" cap="none">
                <a:solidFill>
                  <a:schemeClr val="accent3"/>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300"/>
              <a:buFont typeface="Arial"/>
              <a:buNone/>
              <a:defRPr sz="1733" b="0" i="0" u="none" strike="noStrike" cap="none">
                <a:solidFill>
                  <a:schemeClr val="accent3"/>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300"/>
              <a:buFont typeface="Arial"/>
              <a:buNone/>
              <a:defRPr sz="1733" b="0" i="0" u="none" strike="noStrike" cap="none">
                <a:solidFill>
                  <a:schemeClr val="accent3"/>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300"/>
              <a:buFont typeface="Arial"/>
              <a:buNone/>
              <a:defRPr sz="1733" b="0" i="0" u="none" strike="noStrike" cap="none">
                <a:solidFill>
                  <a:schemeClr val="accent3"/>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300"/>
              <a:buFont typeface="Arial"/>
              <a:buNone/>
              <a:defRPr sz="1733" b="0" i="0" u="none" strike="noStrike" cap="none">
                <a:solidFill>
                  <a:schemeClr val="accent3"/>
                </a:solidFill>
                <a:latin typeface="Proxima Nova"/>
                <a:ea typeface="Proxima Nova"/>
                <a:cs typeface="Proxima Nova"/>
                <a:sym typeface="Proxima Nova"/>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6169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DA7A-05A0-00CF-AABC-A559C6313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C6C683-4300-56EB-5A58-89957B65D8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3783C-3CB1-0DCE-2593-CCD8F61F723E}"/>
              </a:ext>
            </a:extLst>
          </p:cNvPr>
          <p:cNvSpPr>
            <a:spLocks noGrp="1"/>
          </p:cNvSpPr>
          <p:nvPr>
            <p:ph type="dt" sz="half" idx="10"/>
          </p:nvPr>
        </p:nvSpPr>
        <p:spPr/>
        <p:txBody>
          <a:bodyPr/>
          <a:lstStyle/>
          <a:p>
            <a:fld id="{F749BDC5-6C33-4803-B052-4C13CBA326A5}" type="datetimeFigureOut">
              <a:rPr lang="en-US" smtClean="0"/>
              <a:t>10/14/23</a:t>
            </a:fld>
            <a:endParaRPr lang="en-US"/>
          </a:p>
        </p:txBody>
      </p:sp>
      <p:sp>
        <p:nvSpPr>
          <p:cNvPr id="5" name="Footer Placeholder 4">
            <a:extLst>
              <a:ext uri="{FF2B5EF4-FFF2-40B4-BE49-F238E27FC236}">
                <a16:creationId xmlns:a16="http://schemas.microsoft.com/office/drawing/2014/main" id="{73881A09-303C-7124-FEE5-ABCD06F65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D11DD-5512-743E-C222-78A9F50A48D7}"/>
              </a:ext>
            </a:extLst>
          </p:cNvPr>
          <p:cNvSpPr>
            <a:spLocks noGrp="1"/>
          </p:cNvSpPr>
          <p:nvPr>
            <p:ph type="sldNum" sz="quarter" idx="12"/>
          </p:nvPr>
        </p:nvSpPr>
        <p:spPr/>
        <p:txBody>
          <a:bodyPr/>
          <a:lstStyle/>
          <a:p>
            <a:fld id="{B96AF257-67D5-467D-B1E5-464A57A0B4C2}" type="slidenum">
              <a:rPr lang="en-US" smtClean="0"/>
              <a:t>‹#›</a:t>
            </a:fld>
            <a:endParaRPr lang="en-US"/>
          </a:p>
        </p:txBody>
      </p:sp>
    </p:spTree>
    <p:extLst>
      <p:ext uri="{BB962C8B-B14F-4D97-AF65-F5344CB8AC3E}">
        <p14:creationId xmlns:p14="http://schemas.microsoft.com/office/powerpoint/2010/main" val="3673423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C4B7-D434-91EA-E799-582B6B4DBE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F5A3E0-EA2D-F1D7-FE16-9DE62B3FB3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2C9BD5-A611-20A7-71B0-5AEFD767558A}"/>
              </a:ext>
            </a:extLst>
          </p:cNvPr>
          <p:cNvSpPr>
            <a:spLocks noGrp="1"/>
          </p:cNvSpPr>
          <p:nvPr>
            <p:ph type="dt" sz="half" idx="10"/>
          </p:nvPr>
        </p:nvSpPr>
        <p:spPr/>
        <p:txBody>
          <a:bodyPr/>
          <a:lstStyle/>
          <a:p>
            <a:fld id="{F749BDC5-6C33-4803-B052-4C13CBA326A5}" type="datetimeFigureOut">
              <a:rPr lang="en-US" smtClean="0"/>
              <a:t>10/14/23</a:t>
            </a:fld>
            <a:endParaRPr lang="en-US"/>
          </a:p>
        </p:txBody>
      </p:sp>
      <p:sp>
        <p:nvSpPr>
          <p:cNvPr id="5" name="Footer Placeholder 4">
            <a:extLst>
              <a:ext uri="{FF2B5EF4-FFF2-40B4-BE49-F238E27FC236}">
                <a16:creationId xmlns:a16="http://schemas.microsoft.com/office/drawing/2014/main" id="{91E37769-4B23-923D-02E4-32651385DA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B09F6-8C9F-2862-D40E-8B299A0E1D31}"/>
              </a:ext>
            </a:extLst>
          </p:cNvPr>
          <p:cNvSpPr>
            <a:spLocks noGrp="1"/>
          </p:cNvSpPr>
          <p:nvPr>
            <p:ph type="sldNum" sz="quarter" idx="12"/>
          </p:nvPr>
        </p:nvSpPr>
        <p:spPr/>
        <p:txBody>
          <a:bodyPr/>
          <a:lstStyle/>
          <a:p>
            <a:fld id="{B96AF257-67D5-467D-B1E5-464A57A0B4C2}" type="slidenum">
              <a:rPr lang="en-US" smtClean="0"/>
              <a:t>‹#›</a:t>
            </a:fld>
            <a:endParaRPr lang="en-US"/>
          </a:p>
        </p:txBody>
      </p:sp>
    </p:spTree>
    <p:extLst>
      <p:ext uri="{BB962C8B-B14F-4D97-AF65-F5344CB8AC3E}">
        <p14:creationId xmlns:p14="http://schemas.microsoft.com/office/powerpoint/2010/main" val="566816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96BB-1D43-52A9-5B3C-6FFFD1E41E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77D514-1568-F5BD-0466-95E71D8155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36BF12-D8F3-5750-DE4D-A98328865A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A6D320-CB7B-9C26-A7DB-809B04DF03A6}"/>
              </a:ext>
            </a:extLst>
          </p:cNvPr>
          <p:cNvSpPr>
            <a:spLocks noGrp="1"/>
          </p:cNvSpPr>
          <p:nvPr>
            <p:ph type="dt" sz="half" idx="10"/>
          </p:nvPr>
        </p:nvSpPr>
        <p:spPr/>
        <p:txBody>
          <a:bodyPr/>
          <a:lstStyle/>
          <a:p>
            <a:fld id="{F749BDC5-6C33-4803-B052-4C13CBA326A5}" type="datetimeFigureOut">
              <a:rPr lang="en-US" smtClean="0"/>
              <a:t>10/14/23</a:t>
            </a:fld>
            <a:endParaRPr lang="en-US"/>
          </a:p>
        </p:txBody>
      </p:sp>
      <p:sp>
        <p:nvSpPr>
          <p:cNvPr id="6" name="Footer Placeholder 5">
            <a:extLst>
              <a:ext uri="{FF2B5EF4-FFF2-40B4-BE49-F238E27FC236}">
                <a16:creationId xmlns:a16="http://schemas.microsoft.com/office/drawing/2014/main" id="{E9092E4C-8D3E-091F-667E-E7AA824002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2C61F-6A1F-37AB-FA27-35C0E6BE8A62}"/>
              </a:ext>
            </a:extLst>
          </p:cNvPr>
          <p:cNvSpPr>
            <a:spLocks noGrp="1"/>
          </p:cNvSpPr>
          <p:nvPr>
            <p:ph type="sldNum" sz="quarter" idx="12"/>
          </p:nvPr>
        </p:nvSpPr>
        <p:spPr/>
        <p:txBody>
          <a:bodyPr/>
          <a:lstStyle/>
          <a:p>
            <a:fld id="{B96AF257-67D5-467D-B1E5-464A57A0B4C2}" type="slidenum">
              <a:rPr lang="en-US" smtClean="0"/>
              <a:t>‹#›</a:t>
            </a:fld>
            <a:endParaRPr lang="en-US"/>
          </a:p>
        </p:txBody>
      </p:sp>
    </p:spTree>
    <p:extLst>
      <p:ext uri="{BB962C8B-B14F-4D97-AF65-F5344CB8AC3E}">
        <p14:creationId xmlns:p14="http://schemas.microsoft.com/office/powerpoint/2010/main" val="87675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C95A-925B-9DFD-44EE-9844DA7381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ADC7A6-8147-3EA2-565F-8B325F30F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11815C-8A46-DC9F-5EC7-94907AEC42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ACC161-4501-B4A9-789A-19F9095898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BF88C5-176C-96C1-47D8-171726C8AE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0623E-2E31-BF3B-7300-DA75C7E50EB3}"/>
              </a:ext>
            </a:extLst>
          </p:cNvPr>
          <p:cNvSpPr>
            <a:spLocks noGrp="1"/>
          </p:cNvSpPr>
          <p:nvPr>
            <p:ph type="dt" sz="half" idx="10"/>
          </p:nvPr>
        </p:nvSpPr>
        <p:spPr/>
        <p:txBody>
          <a:bodyPr/>
          <a:lstStyle/>
          <a:p>
            <a:fld id="{F749BDC5-6C33-4803-B052-4C13CBA326A5}" type="datetimeFigureOut">
              <a:rPr lang="en-US" smtClean="0"/>
              <a:t>10/14/23</a:t>
            </a:fld>
            <a:endParaRPr lang="en-US"/>
          </a:p>
        </p:txBody>
      </p:sp>
      <p:sp>
        <p:nvSpPr>
          <p:cNvPr id="8" name="Footer Placeholder 7">
            <a:extLst>
              <a:ext uri="{FF2B5EF4-FFF2-40B4-BE49-F238E27FC236}">
                <a16:creationId xmlns:a16="http://schemas.microsoft.com/office/drawing/2014/main" id="{1DFE35C0-EEAA-5DA9-B2B3-63C248AD7F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9F495A-3127-FCC8-E226-2CB1D22387FE}"/>
              </a:ext>
            </a:extLst>
          </p:cNvPr>
          <p:cNvSpPr>
            <a:spLocks noGrp="1"/>
          </p:cNvSpPr>
          <p:nvPr>
            <p:ph type="sldNum" sz="quarter" idx="12"/>
          </p:nvPr>
        </p:nvSpPr>
        <p:spPr/>
        <p:txBody>
          <a:bodyPr/>
          <a:lstStyle/>
          <a:p>
            <a:fld id="{B96AF257-67D5-467D-B1E5-464A57A0B4C2}" type="slidenum">
              <a:rPr lang="en-US" smtClean="0"/>
              <a:t>‹#›</a:t>
            </a:fld>
            <a:endParaRPr lang="en-US"/>
          </a:p>
        </p:txBody>
      </p:sp>
    </p:spTree>
    <p:extLst>
      <p:ext uri="{BB962C8B-B14F-4D97-AF65-F5344CB8AC3E}">
        <p14:creationId xmlns:p14="http://schemas.microsoft.com/office/powerpoint/2010/main" val="2488208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1E62-E887-4B36-4FAD-F4D299FF3A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29782F-EC2D-38B1-E618-4217BA2DA81B}"/>
              </a:ext>
            </a:extLst>
          </p:cNvPr>
          <p:cNvSpPr>
            <a:spLocks noGrp="1"/>
          </p:cNvSpPr>
          <p:nvPr>
            <p:ph type="dt" sz="half" idx="10"/>
          </p:nvPr>
        </p:nvSpPr>
        <p:spPr/>
        <p:txBody>
          <a:bodyPr/>
          <a:lstStyle/>
          <a:p>
            <a:fld id="{F749BDC5-6C33-4803-B052-4C13CBA326A5}" type="datetimeFigureOut">
              <a:rPr lang="en-US" smtClean="0"/>
              <a:t>10/14/23</a:t>
            </a:fld>
            <a:endParaRPr lang="en-US"/>
          </a:p>
        </p:txBody>
      </p:sp>
      <p:sp>
        <p:nvSpPr>
          <p:cNvPr id="4" name="Footer Placeholder 3">
            <a:extLst>
              <a:ext uri="{FF2B5EF4-FFF2-40B4-BE49-F238E27FC236}">
                <a16:creationId xmlns:a16="http://schemas.microsoft.com/office/drawing/2014/main" id="{64045171-BEEE-8072-8ECF-48BE144CEA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0D9E46-2A12-1434-4DA7-5D86CF9DF3EC}"/>
              </a:ext>
            </a:extLst>
          </p:cNvPr>
          <p:cNvSpPr>
            <a:spLocks noGrp="1"/>
          </p:cNvSpPr>
          <p:nvPr>
            <p:ph type="sldNum" sz="quarter" idx="12"/>
          </p:nvPr>
        </p:nvSpPr>
        <p:spPr/>
        <p:txBody>
          <a:bodyPr/>
          <a:lstStyle/>
          <a:p>
            <a:fld id="{B96AF257-67D5-467D-B1E5-464A57A0B4C2}" type="slidenum">
              <a:rPr lang="en-US" smtClean="0"/>
              <a:t>‹#›</a:t>
            </a:fld>
            <a:endParaRPr lang="en-US"/>
          </a:p>
        </p:txBody>
      </p:sp>
    </p:spTree>
    <p:extLst>
      <p:ext uri="{BB962C8B-B14F-4D97-AF65-F5344CB8AC3E}">
        <p14:creationId xmlns:p14="http://schemas.microsoft.com/office/powerpoint/2010/main" val="65841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65D264-8A43-D7D3-56D8-CAF7088B5435}"/>
              </a:ext>
            </a:extLst>
          </p:cNvPr>
          <p:cNvSpPr>
            <a:spLocks noGrp="1"/>
          </p:cNvSpPr>
          <p:nvPr>
            <p:ph type="dt" sz="half" idx="10"/>
          </p:nvPr>
        </p:nvSpPr>
        <p:spPr/>
        <p:txBody>
          <a:bodyPr/>
          <a:lstStyle/>
          <a:p>
            <a:fld id="{F749BDC5-6C33-4803-B052-4C13CBA326A5}" type="datetimeFigureOut">
              <a:rPr lang="en-US" smtClean="0"/>
              <a:t>10/14/23</a:t>
            </a:fld>
            <a:endParaRPr lang="en-US"/>
          </a:p>
        </p:txBody>
      </p:sp>
      <p:sp>
        <p:nvSpPr>
          <p:cNvPr id="3" name="Footer Placeholder 2">
            <a:extLst>
              <a:ext uri="{FF2B5EF4-FFF2-40B4-BE49-F238E27FC236}">
                <a16:creationId xmlns:a16="http://schemas.microsoft.com/office/drawing/2014/main" id="{E2DBACB0-52E4-A728-D819-FD90F1B74F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180258-E9A3-C1D6-7D1B-7C4919793D8D}"/>
              </a:ext>
            </a:extLst>
          </p:cNvPr>
          <p:cNvSpPr>
            <a:spLocks noGrp="1"/>
          </p:cNvSpPr>
          <p:nvPr>
            <p:ph type="sldNum" sz="quarter" idx="12"/>
          </p:nvPr>
        </p:nvSpPr>
        <p:spPr/>
        <p:txBody>
          <a:bodyPr/>
          <a:lstStyle/>
          <a:p>
            <a:fld id="{B96AF257-67D5-467D-B1E5-464A57A0B4C2}" type="slidenum">
              <a:rPr lang="en-US" smtClean="0"/>
              <a:t>‹#›</a:t>
            </a:fld>
            <a:endParaRPr lang="en-US"/>
          </a:p>
        </p:txBody>
      </p:sp>
    </p:spTree>
    <p:extLst>
      <p:ext uri="{BB962C8B-B14F-4D97-AF65-F5344CB8AC3E}">
        <p14:creationId xmlns:p14="http://schemas.microsoft.com/office/powerpoint/2010/main" val="900977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1570-9AC5-434F-D8CD-1266CC896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72E96C-2392-998E-6D3D-DED9AF42F9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83C95C-E635-9E96-1BFE-15BDFCF39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9B8F8-D0BE-08A9-CF88-B5E2F8280990}"/>
              </a:ext>
            </a:extLst>
          </p:cNvPr>
          <p:cNvSpPr>
            <a:spLocks noGrp="1"/>
          </p:cNvSpPr>
          <p:nvPr>
            <p:ph type="dt" sz="half" idx="10"/>
          </p:nvPr>
        </p:nvSpPr>
        <p:spPr/>
        <p:txBody>
          <a:bodyPr/>
          <a:lstStyle/>
          <a:p>
            <a:fld id="{F749BDC5-6C33-4803-B052-4C13CBA326A5}" type="datetimeFigureOut">
              <a:rPr lang="en-US" smtClean="0"/>
              <a:t>10/14/23</a:t>
            </a:fld>
            <a:endParaRPr lang="en-US"/>
          </a:p>
        </p:txBody>
      </p:sp>
      <p:sp>
        <p:nvSpPr>
          <p:cNvPr id="6" name="Footer Placeholder 5">
            <a:extLst>
              <a:ext uri="{FF2B5EF4-FFF2-40B4-BE49-F238E27FC236}">
                <a16:creationId xmlns:a16="http://schemas.microsoft.com/office/drawing/2014/main" id="{8E5DFD29-BF82-D290-9F14-7D39C9D3C5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905A0A-856B-9FE1-6360-9DBE4468E92E}"/>
              </a:ext>
            </a:extLst>
          </p:cNvPr>
          <p:cNvSpPr>
            <a:spLocks noGrp="1"/>
          </p:cNvSpPr>
          <p:nvPr>
            <p:ph type="sldNum" sz="quarter" idx="12"/>
          </p:nvPr>
        </p:nvSpPr>
        <p:spPr/>
        <p:txBody>
          <a:bodyPr/>
          <a:lstStyle/>
          <a:p>
            <a:fld id="{B96AF257-67D5-467D-B1E5-464A57A0B4C2}" type="slidenum">
              <a:rPr lang="en-US" smtClean="0"/>
              <a:t>‹#›</a:t>
            </a:fld>
            <a:endParaRPr lang="en-US"/>
          </a:p>
        </p:txBody>
      </p:sp>
    </p:spTree>
    <p:extLst>
      <p:ext uri="{BB962C8B-B14F-4D97-AF65-F5344CB8AC3E}">
        <p14:creationId xmlns:p14="http://schemas.microsoft.com/office/powerpoint/2010/main" val="3283354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C40A-BDE3-627D-C8DE-0E949A4DE7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1FE4AA-E07D-3D8F-C3F5-E19AE60FEC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E9CC1F-74E3-697B-5792-A27B897141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C72B6A-6134-4E19-4004-6DCE8575F341}"/>
              </a:ext>
            </a:extLst>
          </p:cNvPr>
          <p:cNvSpPr>
            <a:spLocks noGrp="1"/>
          </p:cNvSpPr>
          <p:nvPr>
            <p:ph type="dt" sz="half" idx="10"/>
          </p:nvPr>
        </p:nvSpPr>
        <p:spPr/>
        <p:txBody>
          <a:bodyPr/>
          <a:lstStyle/>
          <a:p>
            <a:fld id="{F749BDC5-6C33-4803-B052-4C13CBA326A5}" type="datetimeFigureOut">
              <a:rPr lang="en-US" smtClean="0"/>
              <a:t>10/14/23</a:t>
            </a:fld>
            <a:endParaRPr lang="en-US"/>
          </a:p>
        </p:txBody>
      </p:sp>
      <p:sp>
        <p:nvSpPr>
          <p:cNvPr id="6" name="Footer Placeholder 5">
            <a:extLst>
              <a:ext uri="{FF2B5EF4-FFF2-40B4-BE49-F238E27FC236}">
                <a16:creationId xmlns:a16="http://schemas.microsoft.com/office/drawing/2014/main" id="{58709D35-258E-00F6-ECE8-CBD4C09685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67E14-0CD9-6683-E8FE-7BBD3AC26CB3}"/>
              </a:ext>
            </a:extLst>
          </p:cNvPr>
          <p:cNvSpPr>
            <a:spLocks noGrp="1"/>
          </p:cNvSpPr>
          <p:nvPr>
            <p:ph type="sldNum" sz="quarter" idx="12"/>
          </p:nvPr>
        </p:nvSpPr>
        <p:spPr/>
        <p:txBody>
          <a:bodyPr/>
          <a:lstStyle/>
          <a:p>
            <a:fld id="{B96AF257-67D5-467D-B1E5-464A57A0B4C2}" type="slidenum">
              <a:rPr lang="en-US" smtClean="0"/>
              <a:t>‹#›</a:t>
            </a:fld>
            <a:endParaRPr lang="en-US"/>
          </a:p>
        </p:txBody>
      </p:sp>
    </p:spTree>
    <p:extLst>
      <p:ext uri="{BB962C8B-B14F-4D97-AF65-F5344CB8AC3E}">
        <p14:creationId xmlns:p14="http://schemas.microsoft.com/office/powerpoint/2010/main" val="128351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FD2045-EE0C-C00F-21AC-B71A48CB9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7508E3-612A-3166-7A29-BD3FD5D3BE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31E53D-E1C9-1104-3FC6-C00DD6C027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9BDC5-6C33-4803-B052-4C13CBA326A5}" type="datetimeFigureOut">
              <a:rPr lang="en-US" smtClean="0"/>
              <a:t>10/14/23</a:t>
            </a:fld>
            <a:endParaRPr lang="en-US"/>
          </a:p>
        </p:txBody>
      </p:sp>
      <p:sp>
        <p:nvSpPr>
          <p:cNvPr id="5" name="Footer Placeholder 4">
            <a:extLst>
              <a:ext uri="{FF2B5EF4-FFF2-40B4-BE49-F238E27FC236}">
                <a16:creationId xmlns:a16="http://schemas.microsoft.com/office/drawing/2014/main" id="{F0047635-E72D-EDAF-0060-F6B62D3F37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B9C0B2-0AEE-5C3F-434F-301EB6183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6AF257-67D5-467D-B1E5-464A57A0B4C2}" type="slidenum">
              <a:rPr lang="en-US" smtClean="0"/>
              <a:t>‹#›</a:t>
            </a:fld>
            <a:endParaRPr lang="en-US"/>
          </a:p>
        </p:txBody>
      </p:sp>
    </p:spTree>
    <p:extLst>
      <p:ext uri="{BB962C8B-B14F-4D97-AF65-F5344CB8AC3E}">
        <p14:creationId xmlns:p14="http://schemas.microsoft.com/office/powerpoint/2010/main" val="3099486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
          <p:cNvSpPr txBox="1"/>
          <p:nvPr/>
        </p:nvSpPr>
        <p:spPr>
          <a:xfrm>
            <a:off x="677133" y="2657889"/>
            <a:ext cx="10764400" cy="984845"/>
          </a:xfrm>
          <a:prstGeom prst="rect">
            <a:avLst/>
          </a:prstGeom>
          <a:noFill/>
          <a:ln>
            <a:noFill/>
          </a:ln>
        </p:spPr>
        <p:txBody>
          <a:bodyPr spcFirstLastPara="1" wrap="square" lIns="121900" tIns="121900" rIns="121900" bIns="121900" anchor="b" anchorCtr="0">
            <a:spAutoFit/>
          </a:bodyPr>
          <a:lstStyle/>
          <a:p>
            <a:pPr algn="ctr">
              <a:buClr>
                <a:srgbClr val="000000"/>
              </a:buClr>
              <a:buSzPts val="4500"/>
            </a:pPr>
            <a:r>
              <a:rPr lang="en-US" sz="4800" b="1" dirty="0">
                <a:solidFill>
                  <a:srgbClr val="00A899"/>
                </a:solidFill>
                <a:latin typeface="Proxima Nova"/>
                <a:ea typeface="Proxima Nova"/>
                <a:cs typeface="Proxima Nova"/>
                <a:sym typeface="Proxima Nova"/>
              </a:rPr>
              <a:t>Large Language Models</a:t>
            </a:r>
          </a:p>
        </p:txBody>
      </p:sp>
      <p:sp>
        <p:nvSpPr>
          <p:cNvPr id="80" name="Google Shape;80;p1"/>
          <p:cNvSpPr txBox="1"/>
          <p:nvPr/>
        </p:nvSpPr>
        <p:spPr>
          <a:xfrm>
            <a:off x="680600" y="4243107"/>
            <a:ext cx="10830800" cy="1213200"/>
          </a:xfrm>
          <a:prstGeom prst="rect">
            <a:avLst/>
          </a:prstGeom>
          <a:noFill/>
          <a:ln>
            <a:noFill/>
          </a:ln>
        </p:spPr>
        <p:txBody>
          <a:bodyPr spcFirstLastPara="1" wrap="square" lIns="121900" tIns="121900" rIns="121900" bIns="121900" anchor="t" anchorCtr="0">
            <a:noAutofit/>
          </a:bodyPr>
          <a:lstStyle/>
          <a:p>
            <a:pPr algn="r">
              <a:buClr>
                <a:srgbClr val="000000"/>
              </a:buClr>
              <a:buSzPts val="2400"/>
            </a:pPr>
            <a:r>
              <a:rPr lang="en-US" sz="3200" dirty="0">
                <a:solidFill>
                  <a:srgbClr val="4BA173"/>
                </a:solidFill>
                <a:latin typeface="Proxima Nova"/>
                <a:ea typeface="Proxima Nova"/>
                <a:cs typeface="Proxima Nova"/>
                <a:sym typeface="Proxima Nova"/>
              </a:rPr>
              <a:t>Anh T. Huynh</a:t>
            </a:r>
          </a:p>
          <a:p>
            <a:pPr algn="r">
              <a:buClr>
                <a:srgbClr val="000000"/>
              </a:buClr>
              <a:buSzPts val="2400"/>
            </a:pPr>
            <a:r>
              <a:rPr lang="en-US" sz="3200" dirty="0">
                <a:solidFill>
                  <a:srgbClr val="4BA173"/>
                </a:solidFill>
                <a:latin typeface="Proxima Nova"/>
                <a:ea typeface="Proxima Nova"/>
                <a:cs typeface="Proxima Nova"/>
                <a:sym typeface="Proxima Nova"/>
              </a:rPr>
              <a:t>SE - UIT</a:t>
            </a:r>
            <a:endParaRPr sz="3200" dirty="0">
              <a:solidFill>
                <a:srgbClr val="4BA173"/>
              </a:solidFill>
              <a:latin typeface="Proxima Nova"/>
              <a:ea typeface="Proxima Nova"/>
              <a:cs typeface="Proxima Nova"/>
              <a:sym typeface="Proxima Nova"/>
            </a:endParaRPr>
          </a:p>
          <a:p>
            <a:pPr algn="r">
              <a:buClr>
                <a:srgbClr val="000000"/>
              </a:buClr>
              <a:buSzPts val="2400"/>
            </a:pPr>
            <a:endParaRPr sz="3200" dirty="0">
              <a:solidFill>
                <a:srgbClr val="4BA173"/>
              </a:solidFill>
              <a:latin typeface="Proxima Nova"/>
              <a:ea typeface="Proxima Nova"/>
              <a:cs typeface="Proxima Nova"/>
              <a:sym typeface="Proxima Nova"/>
            </a:endParaRPr>
          </a:p>
        </p:txBody>
      </p:sp>
      <p:pic>
        <p:nvPicPr>
          <p:cNvPr id="1026" name="Picture 2" descr="Trường Đại học Công nghệ Thông tin">
            <a:extLst>
              <a:ext uri="{FF2B5EF4-FFF2-40B4-BE49-F238E27FC236}">
                <a16:creationId xmlns:a16="http://schemas.microsoft.com/office/drawing/2014/main" id="{B5B4BA03-6C80-1982-24CD-1FECB3B79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5245" y="0"/>
            <a:ext cx="4166755" cy="1156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6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2f72240633_8_37"/>
          <p:cNvSpPr txBox="1"/>
          <p:nvPr/>
        </p:nvSpPr>
        <p:spPr>
          <a:xfrm>
            <a:off x="314000" y="186967"/>
            <a:ext cx="11360800" cy="7636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dirty="0" err="1">
                <a:solidFill>
                  <a:srgbClr val="00A899"/>
                </a:solidFill>
                <a:latin typeface="Proxima Nova"/>
                <a:ea typeface="Proxima Nova"/>
                <a:cs typeface="Proxima Nova"/>
                <a:sym typeface="Proxima Nova"/>
              </a:rPr>
              <a:t>LaMini</a:t>
            </a:r>
            <a:r>
              <a:rPr lang="en-US" sz="3733" b="1" dirty="0">
                <a:solidFill>
                  <a:srgbClr val="00A899"/>
                </a:solidFill>
                <a:latin typeface="Proxima Nova"/>
                <a:ea typeface="Proxima Nova"/>
                <a:cs typeface="Proxima Nova"/>
                <a:sym typeface="Proxima Nova"/>
              </a:rPr>
              <a:t>-LM </a:t>
            </a:r>
            <a:endParaRPr sz="3733" b="1" dirty="0">
              <a:solidFill>
                <a:srgbClr val="00A899"/>
              </a:solidFill>
              <a:latin typeface="Proxima Nova"/>
              <a:ea typeface="Proxima Nova"/>
              <a:cs typeface="Proxima Nova"/>
              <a:sym typeface="Proxima Nova"/>
            </a:endParaRPr>
          </a:p>
          <a:p>
            <a:pPr>
              <a:buClr>
                <a:srgbClr val="000000"/>
              </a:buClr>
              <a:buSzPts val="2800"/>
            </a:pPr>
            <a:endParaRPr sz="3733" b="1" dirty="0">
              <a:solidFill>
                <a:srgbClr val="00A899"/>
              </a:solidFill>
              <a:latin typeface="Proxima Nova"/>
              <a:ea typeface="Proxima Nova"/>
              <a:cs typeface="Proxima Nova"/>
              <a:sym typeface="Proxima Nova"/>
            </a:endParaRPr>
          </a:p>
          <a:p>
            <a:pPr>
              <a:buClr>
                <a:srgbClr val="000000"/>
              </a:buClr>
              <a:buSzPts val="2800"/>
            </a:pPr>
            <a:endParaRPr sz="3733" b="1" dirty="0">
              <a:solidFill>
                <a:srgbClr val="00A899"/>
              </a:solidFill>
              <a:latin typeface="Proxima Nova"/>
              <a:ea typeface="Proxima Nova"/>
              <a:cs typeface="Proxima Nova"/>
              <a:sym typeface="Proxima Nova"/>
            </a:endParaRPr>
          </a:p>
        </p:txBody>
      </p:sp>
      <p:pic>
        <p:nvPicPr>
          <p:cNvPr id="3074" name="Picture 2" descr="imgur">
            <a:extLst>
              <a:ext uri="{FF2B5EF4-FFF2-40B4-BE49-F238E27FC236}">
                <a16:creationId xmlns:a16="http://schemas.microsoft.com/office/drawing/2014/main" id="{A00074F3-0C57-E84C-AA84-5CA14F96E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00" y="568767"/>
            <a:ext cx="6544000" cy="61954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ur">
            <a:extLst>
              <a:ext uri="{FF2B5EF4-FFF2-40B4-BE49-F238E27FC236}">
                <a16:creationId xmlns:a16="http://schemas.microsoft.com/office/drawing/2014/main" id="{F95CE21F-BFB8-454E-302D-D8153E050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95722"/>
            <a:ext cx="5349204" cy="3001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479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2f72240633_8_37"/>
          <p:cNvSpPr txBox="1"/>
          <p:nvPr/>
        </p:nvSpPr>
        <p:spPr>
          <a:xfrm>
            <a:off x="314000" y="186967"/>
            <a:ext cx="11360800" cy="7636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dirty="0" err="1">
                <a:solidFill>
                  <a:srgbClr val="00A899"/>
                </a:solidFill>
                <a:latin typeface="Proxima Nova"/>
                <a:ea typeface="Proxima Nova"/>
                <a:cs typeface="Proxima Nova"/>
                <a:sym typeface="Proxima Nova"/>
              </a:rPr>
              <a:t>LaMini</a:t>
            </a:r>
            <a:r>
              <a:rPr lang="en-US" sz="3733" b="1" dirty="0">
                <a:solidFill>
                  <a:srgbClr val="00A899"/>
                </a:solidFill>
                <a:latin typeface="Proxima Nova"/>
                <a:ea typeface="Proxima Nova"/>
                <a:cs typeface="Proxima Nova"/>
                <a:sym typeface="Proxima Nova"/>
              </a:rPr>
              <a:t>-LM </a:t>
            </a:r>
            <a:endParaRPr sz="3733" b="1" dirty="0">
              <a:solidFill>
                <a:srgbClr val="00A899"/>
              </a:solidFill>
              <a:latin typeface="Proxima Nova"/>
              <a:ea typeface="Proxima Nova"/>
              <a:cs typeface="Proxima Nova"/>
              <a:sym typeface="Proxima Nova"/>
            </a:endParaRPr>
          </a:p>
          <a:p>
            <a:pPr>
              <a:buClr>
                <a:srgbClr val="000000"/>
              </a:buClr>
              <a:buSzPts val="2800"/>
            </a:pPr>
            <a:endParaRPr sz="3733" b="1" dirty="0">
              <a:solidFill>
                <a:srgbClr val="00A899"/>
              </a:solidFill>
              <a:latin typeface="Proxima Nova"/>
              <a:ea typeface="Proxima Nova"/>
              <a:cs typeface="Proxima Nova"/>
              <a:sym typeface="Proxima Nova"/>
            </a:endParaRPr>
          </a:p>
          <a:p>
            <a:pPr>
              <a:buClr>
                <a:srgbClr val="000000"/>
              </a:buClr>
              <a:buSzPts val="2800"/>
            </a:pPr>
            <a:endParaRPr sz="3733" b="1" dirty="0">
              <a:solidFill>
                <a:srgbClr val="00A899"/>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A5268B81-F1B5-B453-0925-1F3FBC8129AA}"/>
              </a:ext>
            </a:extLst>
          </p:cNvPr>
          <p:cNvPicPr>
            <a:picLocks noChangeAspect="1"/>
          </p:cNvPicPr>
          <p:nvPr/>
        </p:nvPicPr>
        <p:blipFill>
          <a:blip r:embed="rId3"/>
          <a:stretch>
            <a:fillRect/>
          </a:stretch>
        </p:blipFill>
        <p:spPr>
          <a:xfrm>
            <a:off x="2800350" y="1127483"/>
            <a:ext cx="6591300" cy="5543550"/>
          </a:xfrm>
          <a:prstGeom prst="rect">
            <a:avLst/>
          </a:prstGeom>
        </p:spPr>
      </p:pic>
    </p:spTree>
    <p:extLst>
      <p:ext uri="{BB962C8B-B14F-4D97-AF65-F5344CB8AC3E}">
        <p14:creationId xmlns:p14="http://schemas.microsoft.com/office/powerpoint/2010/main" val="1698110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2f72240633_8_37"/>
          <p:cNvSpPr txBox="1"/>
          <p:nvPr/>
        </p:nvSpPr>
        <p:spPr>
          <a:xfrm>
            <a:off x="314000" y="186967"/>
            <a:ext cx="11360800" cy="7636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dirty="0" err="1">
                <a:solidFill>
                  <a:srgbClr val="00A899"/>
                </a:solidFill>
                <a:latin typeface="Proxima Nova"/>
                <a:ea typeface="Proxima Nova"/>
                <a:cs typeface="Proxima Nova"/>
                <a:sym typeface="Proxima Nova"/>
              </a:rPr>
              <a:t>LaMini</a:t>
            </a:r>
            <a:r>
              <a:rPr lang="en-US" sz="3733" b="1" dirty="0">
                <a:solidFill>
                  <a:srgbClr val="00A899"/>
                </a:solidFill>
                <a:latin typeface="Proxima Nova"/>
                <a:ea typeface="Proxima Nova"/>
                <a:cs typeface="Proxima Nova"/>
                <a:sym typeface="Proxima Nova"/>
              </a:rPr>
              <a:t>-LM </a:t>
            </a:r>
            <a:endParaRPr sz="3733" b="1" dirty="0">
              <a:solidFill>
                <a:srgbClr val="00A899"/>
              </a:solidFill>
              <a:latin typeface="Proxima Nova"/>
              <a:ea typeface="Proxima Nova"/>
              <a:cs typeface="Proxima Nova"/>
              <a:sym typeface="Proxima Nova"/>
            </a:endParaRPr>
          </a:p>
          <a:p>
            <a:pPr>
              <a:buClr>
                <a:srgbClr val="000000"/>
              </a:buClr>
              <a:buSzPts val="2800"/>
            </a:pPr>
            <a:endParaRPr sz="3733" b="1" dirty="0">
              <a:solidFill>
                <a:srgbClr val="00A899"/>
              </a:solidFill>
              <a:latin typeface="Proxima Nova"/>
              <a:ea typeface="Proxima Nova"/>
              <a:cs typeface="Proxima Nova"/>
              <a:sym typeface="Proxima Nova"/>
            </a:endParaRPr>
          </a:p>
          <a:p>
            <a:pPr>
              <a:buClr>
                <a:srgbClr val="000000"/>
              </a:buClr>
              <a:buSzPts val="2800"/>
            </a:pPr>
            <a:endParaRPr sz="3733" b="1" dirty="0">
              <a:solidFill>
                <a:srgbClr val="00A899"/>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A5268B81-F1B5-B453-0925-1F3FBC8129AA}"/>
              </a:ext>
            </a:extLst>
          </p:cNvPr>
          <p:cNvPicPr>
            <a:picLocks noChangeAspect="1"/>
          </p:cNvPicPr>
          <p:nvPr/>
        </p:nvPicPr>
        <p:blipFill>
          <a:blip r:embed="rId3"/>
          <a:stretch>
            <a:fillRect/>
          </a:stretch>
        </p:blipFill>
        <p:spPr>
          <a:xfrm>
            <a:off x="2800350" y="1127483"/>
            <a:ext cx="6591300" cy="5543550"/>
          </a:xfrm>
          <a:prstGeom prst="rect">
            <a:avLst/>
          </a:prstGeom>
        </p:spPr>
      </p:pic>
    </p:spTree>
    <p:extLst>
      <p:ext uri="{BB962C8B-B14F-4D97-AF65-F5344CB8AC3E}">
        <p14:creationId xmlns:p14="http://schemas.microsoft.com/office/powerpoint/2010/main" val="61925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2f72240633_8_37"/>
          <p:cNvSpPr txBox="1"/>
          <p:nvPr/>
        </p:nvSpPr>
        <p:spPr>
          <a:xfrm>
            <a:off x="314000" y="186967"/>
            <a:ext cx="11360800" cy="7636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dirty="0" err="1">
                <a:solidFill>
                  <a:srgbClr val="00A899"/>
                </a:solidFill>
                <a:latin typeface="Proxima Nova"/>
                <a:ea typeface="Proxima Nova"/>
                <a:cs typeface="Proxima Nova"/>
                <a:sym typeface="Proxima Nova"/>
              </a:rPr>
              <a:t>LangChain</a:t>
            </a:r>
            <a:r>
              <a:rPr lang="en-US" sz="3733" b="1" dirty="0">
                <a:solidFill>
                  <a:srgbClr val="00A899"/>
                </a:solidFill>
                <a:latin typeface="Proxima Nova"/>
                <a:ea typeface="Proxima Nova"/>
                <a:cs typeface="Proxima Nova"/>
                <a:sym typeface="Proxima Nova"/>
              </a:rPr>
              <a:t> </a:t>
            </a:r>
            <a:endParaRPr sz="3733" b="1" dirty="0">
              <a:solidFill>
                <a:srgbClr val="00A899"/>
              </a:solidFill>
              <a:latin typeface="Proxima Nova"/>
              <a:ea typeface="Proxima Nova"/>
              <a:cs typeface="Proxima Nova"/>
              <a:sym typeface="Proxima Nova"/>
            </a:endParaRPr>
          </a:p>
          <a:p>
            <a:pPr>
              <a:buClr>
                <a:srgbClr val="000000"/>
              </a:buClr>
              <a:buSzPts val="2800"/>
            </a:pPr>
            <a:endParaRPr sz="3733" b="1" dirty="0">
              <a:solidFill>
                <a:srgbClr val="00A899"/>
              </a:solidFill>
              <a:latin typeface="Proxima Nova"/>
              <a:ea typeface="Proxima Nova"/>
              <a:cs typeface="Proxima Nova"/>
              <a:sym typeface="Proxima Nova"/>
            </a:endParaRPr>
          </a:p>
          <a:p>
            <a:pPr>
              <a:buClr>
                <a:srgbClr val="000000"/>
              </a:buClr>
              <a:buSzPts val="2800"/>
            </a:pPr>
            <a:endParaRPr sz="3733" b="1" dirty="0">
              <a:solidFill>
                <a:srgbClr val="00A899"/>
              </a:solidFill>
              <a:latin typeface="Proxima Nova"/>
              <a:ea typeface="Proxima Nova"/>
              <a:cs typeface="Proxima Nova"/>
              <a:sym typeface="Proxima Nova"/>
            </a:endParaRPr>
          </a:p>
        </p:txBody>
      </p:sp>
      <p:pic>
        <p:nvPicPr>
          <p:cNvPr id="1026" name="Picture 2">
            <a:extLst>
              <a:ext uri="{FF2B5EF4-FFF2-40B4-BE49-F238E27FC236}">
                <a16:creationId xmlns:a16="http://schemas.microsoft.com/office/drawing/2014/main" id="{F0599CF6-5C5D-82F7-7BCA-41B31BCD8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1041890"/>
            <a:ext cx="10547350" cy="581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010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2f72240633_8_37"/>
          <p:cNvSpPr txBox="1"/>
          <p:nvPr/>
        </p:nvSpPr>
        <p:spPr>
          <a:xfrm>
            <a:off x="314000" y="186967"/>
            <a:ext cx="11360800" cy="7636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dirty="0">
                <a:solidFill>
                  <a:srgbClr val="00A899"/>
                </a:solidFill>
                <a:latin typeface="Proxima Nova"/>
                <a:ea typeface="Proxima Nova"/>
                <a:cs typeface="Proxima Nova"/>
                <a:sym typeface="Proxima Nova"/>
              </a:rPr>
              <a:t>Chatbot</a:t>
            </a:r>
            <a:endParaRPr sz="3733" b="1" dirty="0">
              <a:solidFill>
                <a:srgbClr val="00A899"/>
              </a:solidFill>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6E4CCFA4-A060-ECDF-C0D6-0C9F7FC5C5C5}"/>
              </a:ext>
            </a:extLst>
          </p:cNvPr>
          <p:cNvPicPr>
            <a:picLocks noChangeAspect="1"/>
          </p:cNvPicPr>
          <p:nvPr/>
        </p:nvPicPr>
        <p:blipFill>
          <a:blip r:embed="rId3"/>
          <a:stretch>
            <a:fillRect/>
          </a:stretch>
        </p:blipFill>
        <p:spPr>
          <a:xfrm>
            <a:off x="0" y="1462859"/>
            <a:ext cx="12192000" cy="4567282"/>
          </a:xfrm>
          <a:prstGeom prst="rect">
            <a:avLst/>
          </a:prstGeom>
        </p:spPr>
      </p:pic>
    </p:spTree>
    <p:extLst>
      <p:ext uri="{BB962C8B-B14F-4D97-AF65-F5344CB8AC3E}">
        <p14:creationId xmlns:p14="http://schemas.microsoft.com/office/powerpoint/2010/main" val="358519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4" name="Google Shape;739;g22ded6d8c05_1_148">
            <a:extLst>
              <a:ext uri="{FF2B5EF4-FFF2-40B4-BE49-F238E27FC236}">
                <a16:creationId xmlns:a16="http://schemas.microsoft.com/office/drawing/2014/main" id="{CD32B4DB-859B-822D-4AB0-ABAB1A76ACD8}"/>
              </a:ext>
            </a:extLst>
          </p:cNvPr>
          <p:cNvSpPr txBox="1">
            <a:spLocks/>
          </p:cNvSpPr>
          <p:nvPr/>
        </p:nvSpPr>
        <p:spPr>
          <a:xfrm>
            <a:off x="510450" y="2743200"/>
            <a:ext cx="8123100" cy="77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Proxima Nova"/>
              <a:buNone/>
              <a:defRPr sz="3600" b="1" i="0" u="none" strike="noStrike" cap="none">
                <a:solidFill>
                  <a:schemeClr val="dk2"/>
                </a:solidFill>
                <a:latin typeface="Proxima Nova"/>
                <a:ea typeface="Proxima Nova"/>
                <a:cs typeface="Proxima Nova"/>
                <a:sym typeface="Proxima Nova"/>
              </a:defRPr>
            </a:lvl1pPr>
            <a:lvl2pPr marR="0" lvl="1" algn="l" rtl="0">
              <a:lnSpc>
                <a:spcPct val="100000"/>
              </a:lnSpc>
              <a:spcBef>
                <a:spcPts val="0"/>
              </a:spcBef>
              <a:spcAft>
                <a:spcPts val="0"/>
              </a:spcAft>
              <a:buClr>
                <a:schemeClr val="lt1"/>
              </a:buClr>
              <a:buSzPts val="3600"/>
              <a:buFont typeface="Proxima Nova"/>
              <a:buNone/>
              <a:defRPr sz="3600" b="0" i="0" u="none" strike="noStrike" cap="none">
                <a:solidFill>
                  <a:schemeClr val="lt1"/>
                </a:solidFill>
                <a:latin typeface="Proxima Nova"/>
                <a:ea typeface="Proxima Nova"/>
                <a:cs typeface="Proxima Nova"/>
                <a:sym typeface="Proxima Nova"/>
              </a:defRPr>
            </a:lvl2pPr>
            <a:lvl3pPr marR="0" lvl="2" algn="l" rtl="0">
              <a:lnSpc>
                <a:spcPct val="100000"/>
              </a:lnSpc>
              <a:spcBef>
                <a:spcPts val="0"/>
              </a:spcBef>
              <a:spcAft>
                <a:spcPts val="0"/>
              </a:spcAft>
              <a:buClr>
                <a:schemeClr val="lt1"/>
              </a:buClr>
              <a:buSzPts val="3600"/>
              <a:buFont typeface="Proxima Nova"/>
              <a:buNone/>
              <a:defRPr sz="3600" b="0" i="0" u="none" strike="noStrike" cap="none">
                <a:solidFill>
                  <a:schemeClr val="lt1"/>
                </a:solidFill>
                <a:latin typeface="Proxima Nova"/>
                <a:ea typeface="Proxima Nova"/>
                <a:cs typeface="Proxima Nova"/>
                <a:sym typeface="Proxima Nova"/>
              </a:defRPr>
            </a:lvl3pPr>
            <a:lvl4pPr marR="0" lvl="3" algn="l" rtl="0">
              <a:lnSpc>
                <a:spcPct val="100000"/>
              </a:lnSpc>
              <a:spcBef>
                <a:spcPts val="0"/>
              </a:spcBef>
              <a:spcAft>
                <a:spcPts val="0"/>
              </a:spcAft>
              <a:buClr>
                <a:schemeClr val="lt1"/>
              </a:buClr>
              <a:buSzPts val="3600"/>
              <a:buFont typeface="Proxima Nova"/>
              <a:buNone/>
              <a:defRPr sz="3600" b="0" i="0" u="none" strike="noStrike" cap="none">
                <a:solidFill>
                  <a:schemeClr val="lt1"/>
                </a:solidFill>
                <a:latin typeface="Proxima Nova"/>
                <a:ea typeface="Proxima Nova"/>
                <a:cs typeface="Proxima Nova"/>
                <a:sym typeface="Proxima Nova"/>
              </a:defRPr>
            </a:lvl4pPr>
            <a:lvl5pPr marR="0" lvl="4" algn="l" rtl="0">
              <a:lnSpc>
                <a:spcPct val="100000"/>
              </a:lnSpc>
              <a:spcBef>
                <a:spcPts val="0"/>
              </a:spcBef>
              <a:spcAft>
                <a:spcPts val="0"/>
              </a:spcAft>
              <a:buClr>
                <a:schemeClr val="lt1"/>
              </a:buClr>
              <a:buSzPts val="3600"/>
              <a:buFont typeface="Proxima Nova"/>
              <a:buNone/>
              <a:defRPr sz="3600" b="0" i="0" u="none" strike="noStrike" cap="none">
                <a:solidFill>
                  <a:schemeClr val="lt1"/>
                </a:solidFill>
                <a:latin typeface="Proxima Nova"/>
                <a:ea typeface="Proxima Nova"/>
                <a:cs typeface="Proxima Nova"/>
                <a:sym typeface="Proxima Nova"/>
              </a:defRPr>
            </a:lvl5pPr>
            <a:lvl6pPr marR="0" lvl="5" algn="l" rtl="0">
              <a:lnSpc>
                <a:spcPct val="100000"/>
              </a:lnSpc>
              <a:spcBef>
                <a:spcPts val="0"/>
              </a:spcBef>
              <a:spcAft>
                <a:spcPts val="0"/>
              </a:spcAft>
              <a:buClr>
                <a:schemeClr val="lt1"/>
              </a:buClr>
              <a:buSzPts val="3600"/>
              <a:buFont typeface="Proxima Nova"/>
              <a:buNone/>
              <a:defRPr sz="3600" b="0" i="0" u="none" strike="noStrike" cap="none">
                <a:solidFill>
                  <a:schemeClr val="lt1"/>
                </a:solidFill>
                <a:latin typeface="Proxima Nova"/>
                <a:ea typeface="Proxima Nova"/>
                <a:cs typeface="Proxima Nova"/>
                <a:sym typeface="Proxima Nova"/>
              </a:defRPr>
            </a:lvl6pPr>
            <a:lvl7pPr marR="0" lvl="6" algn="l" rtl="0">
              <a:lnSpc>
                <a:spcPct val="100000"/>
              </a:lnSpc>
              <a:spcBef>
                <a:spcPts val="0"/>
              </a:spcBef>
              <a:spcAft>
                <a:spcPts val="0"/>
              </a:spcAft>
              <a:buClr>
                <a:schemeClr val="lt1"/>
              </a:buClr>
              <a:buSzPts val="3600"/>
              <a:buFont typeface="Proxima Nova"/>
              <a:buNone/>
              <a:defRPr sz="3600" b="0" i="0" u="none" strike="noStrike" cap="none">
                <a:solidFill>
                  <a:schemeClr val="lt1"/>
                </a:solidFill>
                <a:latin typeface="Proxima Nova"/>
                <a:ea typeface="Proxima Nova"/>
                <a:cs typeface="Proxima Nova"/>
                <a:sym typeface="Proxima Nova"/>
              </a:defRPr>
            </a:lvl7pPr>
            <a:lvl8pPr marR="0" lvl="7" algn="l" rtl="0">
              <a:lnSpc>
                <a:spcPct val="100000"/>
              </a:lnSpc>
              <a:spcBef>
                <a:spcPts val="0"/>
              </a:spcBef>
              <a:spcAft>
                <a:spcPts val="0"/>
              </a:spcAft>
              <a:buClr>
                <a:schemeClr val="lt1"/>
              </a:buClr>
              <a:buSzPts val="3600"/>
              <a:buFont typeface="Proxima Nova"/>
              <a:buNone/>
              <a:defRPr sz="3600" b="0" i="0" u="none" strike="noStrike" cap="none">
                <a:solidFill>
                  <a:schemeClr val="lt1"/>
                </a:solidFill>
                <a:latin typeface="Proxima Nova"/>
                <a:ea typeface="Proxima Nova"/>
                <a:cs typeface="Proxima Nova"/>
                <a:sym typeface="Proxima Nova"/>
              </a:defRPr>
            </a:lvl8pPr>
            <a:lvl9pPr marR="0" lvl="8" algn="l" rtl="0">
              <a:lnSpc>
                <a:spcPct val="100000"/>
              </a:lnSpc>
              <a:spcBef>
                <a:spcPts val="0"/>
              </a:spcBef>
              <a:spcAft>
                <a:spcPts val="0"/>
              </a:spcAft>
              <a:buClr>
                <a:schemeClr val="lt1"/>
              </a:buClr>
              <a:buSzPts val="3600"/>
              <a:buFont typeface="Proxima Nova"/>
              <a:buNone/>
              <a:defRPr sz="3600" b="0" i="0" u="none" strike="noStrike" cap="none">
                <a:solidFill>
                  <a:schemeClr val="lt1"/>
                </a:solidFill>
                <a:latin typeface="Proxima Nova"/>
                <a:ea typeface="Proxima Nova"/>
                <a:cs typeface="Proxima Nova"/>
                <a:sym typeface="Proxima Nova"/>
              </a:defRPr>
            </a:lvl9pPr>
          </a:lstStyle>
          <a:p>
            <a:pPr marL="0" marR="0" lvl="0" indent="0" algn="l" defTabSz="914400" rtl="0" eaLnBrk="1" fontAlgn="auto" latinLnBrk="0" hangingPunct="1">
              <a:lnSpc>
                <a:spcPct val="100000"/>
              </a:lnSpc>
              <a:spcBef>
                <a:spcPts val="0"/>
              </a:spcBef>
              <a:spcAft>
                <a:spcPts val="0"/>
              </a:spcAft>
              <a:buClr>
                <a:srgbClr val="4BA173"/>
              </a:buClr>
              <a:buSzPts val="3600"/>
              <a:buFont typeface="Proxima Nova"/>
              <a:buNone/>
              <a:tabLst/>
              <a:defRPr/>
            </a:pPr>
            <a:r>
              <a:rPr kumimoji="0" lang="en-US" sz="4400" b="1" i="0" u="none" strike="noStrike" kern="0" cap="none" spc="0" normalizeH="0" baseline="0" noProof="0" dirty="0">
                <a:ln>
                  <a:noFill/>
                </a:ln>
                <a:solidFill>
                  <a:srgbClr val="4BA173"/>
                </a:solidFill>
                <a:effectLst/>
                <a:uLnTx/>
                <a:uFillTx/>
                <a:latin typeface="Proxima Nova"/>
                <a:sym typeface="Proxima Nova"/>
              </a:rPr>
              <a:t>Thank you!</a:t>
            </a:r>
          </a:p>
        </p:txBody>
      </p:sp>
      <p:cxnSp>
        <p:nvCxnSpPr>
          <p:cNvPr id="6" name="Straight Connector 5">
            <a:extLst>
              <a:ext uri="{FF2B5EF4-FFF2-40B4-BE49-F238E27FC236}">
                <a16:creationId xmlns:a16="http://schemas.microsoft.com/office/drawing/2014/main" id="{54CA3851-5CAD-91C0-5F9F-681CBEB81716}"/>
              </a:ext>
            </a:extLst>
          </p:cNvPr>
          <p:cNvCxnSpPr/>
          <p:nvPr/>
        </p:nvCxnSpPr>
        <p:spPr>
          <a:xfrm>
            <a:off x="292100" y="3937000"/>
            <a:ext cx="117221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27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2f72240633_6_6"/>
          <p:cNvSpPr txBox="1"/>
          <p:nvPr/>
        </p:nvSpPr>
        <p:spPr>
          <a:xfrm>
            <a:off x="314000" y="186967"/>
            <a:ext cx="11360800" cy="7636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 sz="3733" b="1" dirty="0">
                <a:solidFill>
                  <a:srgbClr val="00A899"/>
                </a:solidFill>
                <a:latin typeface="Proxima Nova"/>
                <a:ea typeface="Proxima Nova"/>
                <a:cs typeface="Proxima Nova"/>
                <a:sym typeface="Proxima Nova"/>
              </a:rPr>
              <a:t>Introduction</a:t>
            </a:r>
            <a:endParaRPr sz="3733" b="1" dirty="0">
              <a:solidFill>
                <a:srgbClr val="00A899"/>
              </a:solidFill>
              <a:latin typeface="Proxima Nova"/>
              <a:ea typeface="Proxima Nova"/>
              <a:cs typeface="Proxima Nova"/>
              <a:sym typeface="Proxima Nova"/>
            </a:endParaRPr>
          </a:p>
        </p:txBody>
      </p:sp>
      <p:sp>
        <p:nvSpPr>
          <p:cNvPr id="3" name="TextBox 2">
            <a:extLst>
              <a:ext uri="{FF2B5EF4-FFF2-40B4-BE49-F238E27FC236}">
                <a16:creationId xmlns:a16="http://schemas.microsoft.com/office/drawing/2014/main" id="{800654F3-64D5-074F-190E-BE030CDE0119}"/>
              </a:ext>
            </a:extLst>
          </p:cNvPr>
          <p:cNvSpPr txBox="1"/>
          <p:nvPr/>
        </p:nvSpPr>
        <p:spPr>
          <a:xfrm>
            <a:off x="314000" y="1139438"/>
            <a:ext cx="5477200" cy="5509200"/>
          </a:xfrm>
          <a:prstGeom prst="rect">
            <a:avLst/>
          </a:prstGeom>
          <a:noFill/>
        </p:spPr>
        <p:txBody>
          <a:bodyPr wrap="square">
            <a:spAutoFit/>
          </a:bodyPr>
          <a:lstStyle/>
          <a:p>
            <a:pPr>
              <a:buClr>
                <a:srgbClr val="000000"/>
              </a:buClr>
              <a:buSzPts val="2800"/>
            </a:pPr>
            <a:r>
              <a:rPr lang="en-US" sz="3200" b="0" i="0" dirty="0">
                <a:solidFill>
                  <a:srgbClr val="131313"/>
                </a:solidFill>
                <a:effectLst/>
                <a:latin typeface="Roboto" panose="02000000000000000000" pitchFamily="2" charset="0"/>
              </a:rPr>
              <a:t>- </a:t>
            </a:r>
            <a:r>
              <a:rPr lang="en-US" sz="3200" b="0" i="0" dirty="0">
                <a:effectLst/>
                <a:latin typeface="Google Sans"/>
              </a:rPr>
              <a:t>A large language model (LLM) is a deep learning algorithm that can perform a variety of natural language processing (NLP) tasks. Large language models use transformer models and are trained using massive datasets — hence, large. This enables them to recognize, translate, predict, or generate text or other content.</a:t>
            </a:r>
            <a:endParaRPr lang="en-US" sz="3200" b="1" dirty="0">
              <a:latin typeface="Proxima Nova"/>
              <a:ea typeface="Proxima Nova"/>
              <a:cs typeface="Proxima Nova"/>
              <a:sym typeface="Proxima Nova"/>
            </a:endParaRPr>
          </a:p>
        </p:txBody>
      </p:sp>
      <p:pic>
        <p:nvPicPr>
          <p:cNvPr id="1028" name="Picture 4">
            <a:extLst>
              <a:ext uri="{FF2B5EF4-FFF2-40B4-BE49-F238E27FC236}">
                <a16:creationId xmlns:a16="http://schemas.microsoft.com/office/drawing/2014/main" id="{A04C0777-61BD-B949-0DE9-A0B071368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0" y="1139438"/>
            <a:ext cx="6654800" cy="4991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2f72240633_6_6"/>
          <p:cNvSpPr txBox="1"/>
          <p:nvPr/>
        </p:nvSpPr>
        <p:spPr>
          <a:xfrm>
            <a:off x="314000" y="186967"/>
            <a:ext cx="11360800" cy="7636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 sz="3733" b="1" dirty="0">
                <a:solidFill>
                  <a:srgbClr val="00A899"/>
                </a:solidFill>
                <a:latin typeface="Proxima Nova"/>
                <a:ea typeface="Proxima Nova"/>
                <a:cs typeface="Proxima Nova"/>
                <a:sym typeface="Proxima Nova"/>
              </a:rPr>
              <a:t>Transformer</a:t>
            </a:r>
            <a:endParaRPr sz="3733" b="1" dirty="0">
              <a:solidFill>
                <a:srgbClr val="00A899"/>
              </a:solidFill>
              <a:latin typeface="Proxima Nova"/>
              <a:ea typeface="Proxima Nova"/>
              <a:cs typeface="Proxima Nova"/>
              <a:sym typeface="Proxima Nova"/>
            </a:endParaRPr>
          </a:p>
        </p:txBody>
      </p:sp>
      <p:pic>
        <p:nvPicPr>
          <p:cNvPr id="5" name="Picture 4" descr="A screenshot of a computer&#10;&#10;Description automatically generated">
            <a:extLst>
              <a:ext uri="{FF2B5EF4-FFF2-40B4-BE49-F238E27FC236}">
                <a16:creationId xmlns:a16="http://schemas.microsoft.com/office/drawing/2014/main" id="{D65EF9C4-C171-BA34-C1C1-F76AF5B27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093" y="950567"/>
            <a:ext cx="10169814" cy="5779701"/>
          </a:xfrm>
          <a:prstGeom prst="rect">
            <a:avLst/>
          </a:prstGeom>
        </p:spPr>
      </p:pic>
    </p:spTree>
    <p:extLst>
      <p:ext uri="{BB962C8B-B14F-4D97-AF65-F5344CB8AC3E}">
        <p14:creationId xmlns:p14="http://schemas.microsoft.com/office/powerpoint/2010/main" val="3972960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2f72240633_6_6"/>
          <p:cNvSpPr txBox="1"/>
          <p:nvPr/>
        </p:nvSpPr>
        <p:spPr>
          <a:xfrm>
            <a:off x="314000" y="186967"/>
            <a:ext cx="11360800" cy="7636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 sz="3733" b="1" dirty="0">
                <a:solidFill>
                  <a:srgbClr val="00A899"/>
                </a:solidFill>
                <a:latin typeface="Proxima Nova"/>
                <a:ea typeface="Proxima Nova"/>
                <a:cs typeface="Proxima Nova"/>
                <a:sym typeface="Proxima Nova"/>
              </a:rPr>
              <a:t>Transformer</a:t>
            </a:r>
            <a:endParaRPr sz="3733" b="1" dirty="0">
              <a:solidFill>
                <a:srgbClr val="00A899"/>
              </a:solidFill>
              <a:latin typeface="Proxima Nova"/>
              <a:ea typeface="Proxima Nova"/>
              <a:cs typeface="Proxima Nova"/>
              <a:sym typeface="Proxima Nova"/>
            </a:endParaRPr>
          </a:p>
        </p:txBody>
      </p:sp>
      <p:pic>
        <p:nvPicPr>
          <p:cNvPr id="3" name="Picture 2" descr="A diagram of a transformer component&#10;&#10;Description automatically generated">
            <a:extLst>
              <a:ext uri="{FF2B5EF4-FFF2-40B4-BE49-F238E27FC236}">
                <a16:creationId xmlns:a16="http://schemas.microsoft.com/office/drawing/2014/main" id="{13036ADE-10F9-E681-6880-F9C2B395F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014" y="950567"/>
            <a:ext cx="8593286" cy="5907433"/>
          </a:xfrm>
          <a:prstGeom prst="rect">
            <a:avLst/>
          </a:prstGeom>
        </p:spPr>
      </p:pic>
    </p:spTree>
    <p:extLst>
      <p:ext uri="{BB962C8B-B14F-4D97-AF65-F5344CB8AC3E}">
        <p14:creationId xmlns:p14="http://schemas.microsoft.com/office/powerpoint/2010/main" val="4143894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2f72240633_6_6"/>
          <p:cNvSpPr txBox="1"/>
          <p:nvPr/>
        </p:nvSpPr>
        <p:spPr>
          <a:xfrm>
            <a:off x="314000" y="186967"/>
            <a:ext cx="11360800" cy="7636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 sz="3733" b="1" dirty="0">
                <a:solidFill>
                  <a:srgbClr val="00A899"/>
                </a:solidFill>
                <a:latin typeface="Proxima Nova"/>
                <a:ea typeface="Proxima Nova"/>
                <a:cs typeface="Proxima Nova"/>
                <a:sym typeface="Proxima Nova"/>
              </a:rPr>
              <a:t>Transformer</a:t>
            </a:r>
            <a:endParaRPr sz="3733" b="1" dirty="0">
              <a:solidFill>
                <a:srgbClr val="00A899"/>
              </a:solidFill>
              <a:latin typeface="Proxima Nova"/>
              <a:ea typeface="Proxima Nova"/>
              <a:cs typeface="Proxima Nova"/>
              <a:sym typeface="Proxima Nova"/>
            </a:endParaRPr>
          </a:p>
        </p:txBody>
      </p:sp>
      <p:pic>
        <p:nvPicPr>
          <p:cNvPr id="3074" name="Picture 2">
            <a:extLst>
              <a:ext uri="{FF2B5EF4-FFF2-40B4-BE49-F238E27FC236}">
                <a16:creationId xmlns:a16="http://schemas.microsoft.com/office/drawing/2014/main" id="{E812D059-8A4E-20CE-489D-F84590120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23" y="355600"/>
            <a:ext cx="8420577" cy="631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385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5124" name="Picture 4">
            <a:extLst>
              <a:ext uri="{FF2B5EF4-FFF2-40B4-BE49-F238E27FC236}">
                <a16:creationId xmlns:a16="http://schemas.microsoft.com/office/drawing/2014/main" id="{1144A56F-9908-F9E1-A9A0-E4BC6A21E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33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7170" name="Picture 2">
            <a:extLst>
              <a:ext uri="{FF2B5EF4-FFF2-40B4-BE49-F238E27FC236}">
                <a16:creationId xmlns:a16="http://schemas.microsoft.com/office/drawing/2014/main" id="{27BBF1BF-BCD9-98E4-D7EE-447C71C1B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9218" name="Picture 2">
            <a:extLst>
              <a:ext uri="{FF2B5EF4-FFF2-40B4-BE49-F238E27FC236}">
                <a16:creationId xmlns:a16="http://schemas.microsoft.com/office/drawing/2014/main" id="{45D9EA81-9C36-2DBA-5BEC-E55B0B8C2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294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1266" name="Picture 2">
            <a:extLst>
              <a:ext uri="{FF2B5EF4-FFF2-40B4-BE49-F238E27FC236}">
                <a16:creationId xmlns:a16="http://schemas.microsoft.com/office/drawing/2014/main" id="{D1DEE189-45F7-1C00-7CB2-E49955A53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336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1177</Words>
  <Application>Microsoft Macintosh PowerPoint</Application>
  <PresentationFormat>Widescreen</PresentationFormat>
  <Paragraphs>46</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Calibri Light</vt:lpstr>
      <vt:lpstr>Google Sans</vt:lpstr>
      <vt:lpstr>Open Sans</vt:lpstr>
      <vt:lpstr>Proxima Nova</vt:lpstr>
      <vt:lpstr>Roboto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Huỳnh Tuấn Anh</dc:creator>
  <cp:lastModifiedBy>Huỳnh Tuấn Anh</cp:lastModifiedBy>
  <cp:revision>14</cp:revision>
  <dcterms:created xsi:type="dcterms:W3CDTF">2023-10-09T15:40:31Z</dcterms:created>
  <dcterms:modified xsi:type="dcterms:W3CDTF">2023-10-14T07:45:46Z</dcterms:modified>
</cp:coreProperties>
</file>